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310" r:id="rId3"/>
    <p:sldId id="299" r:id="rId4"/>
    <p:sldId id="262" r:id="rId5"/>
    <p:sldId id="258" r:id="rId6"/>
    <p:sldId id="314" r:id="rId7"/>
    <p:sldId id="315" r:id="rId8"/>
    <p:sldId id="316" r:id="rId9"/>
    <p:sldId id="285" r:id="rId10"/>
    <p:sldId id="286" r:id="rId11"/>
    <p:sldId id="311" r:id="rId12"/>
    <p:sldId id="308" r:id="rId13"/>
    <p:sldId id="309" r:id="rId14"/>
    <p:sldId id="304" r:id="rId15"/>
    <p:sldId id="305" r:id="rId16"/>
    <p:sldId id="312" r:id="rId17"/>
    <p:sldId id="300" r:id="rId18"/>
    <p:sldId id="261" r:id="rId19"/>
    <p:sldId id="266" r:id="rId20"/>
    <p:sldId id="307" r:id="rId21"/>
    <p:sldId id="282" r:id="rId22"/>
    <p:sldId id="268" r:id="rId23"/>
    <p:sldId id="313" r:id="rId24"/>
    <p:sldId id="289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2021%20&#1075;&#1086;&#1076;\&#1057;&#1055;%20&#1041;&#1091;&#1088;&#1080;&#1073;&#1072;&#1077;&#1074;&#1089;&#1082;&#1080;&#1081;%20&#1089;&#1089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19050" h="120650"/>
            </a:sp3d>
          </c:spPr>
          <c:cat>
            <c:strRef>
              <c:f>Лист1!$A$2:$A$8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 (оценка)</c:v>
                </c:pt>
                <c:pt idx="4">
                  <c:v>2020 г.(проект)</c:v>
                </c:pt>
                <c:pt idx="5">
                  <c:v>2021 г. (проект)</c:v>
                </c:pt>
                <c:pt idx="6">
                  <c:v>2020 г. (проект)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3.1631268019618575</c:v>
                </c:pt>
                <c:pt idx="1">
                  <c:v>20.20658023041641</c:v>
                </c:pt>
                <c:pt idx="2">
                  <c:v>19.093570250672627</c:v>
                </c:pt>
                <c:pt idx="3">
                  <c:v>19.20538675421259</c:v>
                </c:pt>
                <c:pt idx="4">
                  <c:v>30.392449985050735</c:v>
                </c:pt>
                <c:pt idx="5">
                  <c:v>43.710225786766571</c:v>
                </c:pt>
                <c:pt idx="6">
                  <c:v>44.092938001731163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 (оценка)</c:v>
                </c:pt>
                <c:pt idx="4">
                  <c:v>2020 г.(проект)</c:v>
                </c:pt>
                <c:pt idx="5">
                  <c:v>2021 г. (проект)</c:v>
                </c:pt>
                <c:pt idx="6">
                  <c:v>2020 г. (проект)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0.10494703272914555</c:v>
                </c:pt>
                <c:pt idx="1">
                  <c:v>0.65007764816353208</c:v>
                </c:pt>
                <c:pt idx="2">
                  <c:v>0.36373965393446422</c:v>
                </c:pt>
                <c:pt idx="3">
                  <c:v>0.22913805232655521</c:v>
                </c:pt>
                <c:pt idx="4">
                  <c:v>1.4689250848206739</c:v>
                </c:pt>
                <c:pt idx="5">
                  <c:v>1.9876209571964072</c:v>
                </c:pt>
                <c:pt idx="6">
                  <c:v>1.9687378014629768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 (оценка)</c:v>
                </c:pt>
                <c:pt idx="4">
                  <c:v>2020 г.(проект)</c:v>
                </c:pt>
                <c:pt idx="5">
                  <c:v>2021 г. (проект)</c:v>
                </c:pt>
                <c:pt idx="6">
                  <c:v>2020 г. (проект)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96.731926165309162</c:v>
                </c:pt>
                <c:pt idx="1">
                  <c:v>79.143342121419849</c:v>
                </c:pt>
                <c:pt idx="2">
                  <c:v>80.542690095392999</c:v>
                </c:pt>
                <c:pt idx="3">
                  <c:v>80.565475193460614</c:v>
                </c:pt>
                <c:pt idx="4">
                  <c:v>68.138624930128572</c:v>
                </c:pt>
                <c:pt idx="5">
                  <c:v>54.302153256036966</c:v>
                </c:pt>
                <c:pt idx="6">
                  <c:v>53.938324196805958</c:v>
                </c:pt>
              </c:numCache>
            </c:numRef>
          </c:val>
        </c:ser>
        <c:dLbls>
          <c:showVal val="1"/>
        </c:dLbls>
        <c:gapWidth val="45"/>
        <c:overlap val="99"/>
        <c:axId val="94419200"/>
        <c:axId val="94417664"/>
      </c:barChart>
      <c:valAx>
        <c:axId val="94417664"/>
        <c:scaling>
          <c:logBase val="10"/>
          <c:orientation val="minMax"/>
        </c:scaling>
        <c:axPos val="b"/>
        <c:numFmt formatCode="0.0" sourceLinked="1"/>
        <c:majorTickMark val="none"/>
        <c:tickLblPos val="nextTo"/>
        <c:crossAx val="94419200"/>
        <c:crosses val="autoZero"/>
        <c:crossBetween val="between"/>
      </c:valAx>
      <c:catAx>
        <c:axId val="94419200"/>
        <c:scaling>
          <c:orientation val="minMax"/>
        </c:scaling>
        <c:axPos val="l"/>
        <c:majorTickMark val="none"/>
        <c:tickLblPos val="nextTo"/>
        <c:crossAx val="94417664"/>
        <c:crossesAt val="1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ОСНОВНЫЕ ИСТОЧНИКИ ДОХОДОВ </a:t>
            </a:r>
            <a:r>
              <a:rPr lang="ru-RU" sz="1600" dirty="0" smtClean="0"/>
              <a:t>БЮДЖЕТА 84,1 </a:t>
            </a:r>
            <a:r>
              <a:rPr lang="ru-RU" sz="1600" dirty="0"/>
              <a:t>%</a:t>
            </a:r>
          </a:p>
        </c:rich>
      </c:tx>
      <c:layout>
        <c:manualLayout>
          <c:xMode val="edge"/>
          <c:yMode val="edge"/>
          <c:x val="0.18565268871967286"/>
          <c:y val="5.804604540095266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111101390102952"/>
          <c:y val="0.11931645394815148"/>
          <c:w val="0.8888889860989706"/>
          <c:h val="0.526924893216333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ИСТОЧНИКИ ДОХОДОВ БЮДЖЕТА 
84,1 %</c:v>
                </c:pt>
              </c:strCache>
            </c:strRef>
          </c:tx>
          <c:dLbls>
            <c:dLbl>
              <c:idx val="0"/>
              <c:layout>
                <c:manualLayout>
                  <c:x val="-0.23548950131233617"/>
                  <c:y val="-0.10687899505253765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НДФЛ - 1 500,0 тыс.руб.</c:v>
                </c:pt>
                <c:pt idx="1">
                  <c:v>Доходы от использования имущества - 33,0 тыс.руб.</c:v>
                </c:pt>
                <c:pt idx="2">
                  <c:v>Налог на имущество физических лиц - 310,0 тыс.руб.</c:v>
                </c:pt>
                <c:pt idx="3">
                  <c:v>земельный налог - 515,0 тыс.руб.</c:v>
                </c:pt>
                <c:pt idx="4">
                  <c:v>Доходы, поступающие в порядке возмещения расходов, понесенных в связи с эксплуатацией имущества - 80,0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51.7</c:v>
                </c:pt>
                <c:pt idx="1">
                  <c:v>1.1000000000000001</c:v>
                </c:pt>
                <c:pt idx="2">
                  <c:v>10.7</c:v>
                </c:pt>
                <c:pt idx="3">
                  <c:v>17.8</c:v>
                </c:pt>
                <c:pt idx="4">
                  <c:v>2.8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3.9884081352152626E-4"/>
          <c:y val="0.60717502009003665"/>
          <c:w val="0.99920220901161405"/>
          <c:h val="0.3928249799099650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AC2EA-7BF5-4099-B333-F87F37BD1651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390D86BA-07BF-4814-AE77-E154A906234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latin typeface="Constantia" pitchFamily="18" charset="0"/>
            </a:rPr>
            <a:t>ДОХОДЫ</a:t>
          </a:r>
          <a:endParaRPr lang="ru-RU" sz="1800" dirty="0">
            <a:latin typeface="Constantia" pitchFamily="18" charset="0"/>
          </a:endParaRPr>
        </a:p>
      </dgm:t>
    </dgm:pt>
    <dgm:pt modelId="{E00EB60D-F3B7-477D-AAF7-C94A9E0BBE5C}" type="parTrans" cxnId="{748D45A2-497F-4E5C-9AA3-C41AF2736731}">
      <dgm:prSet/>
      <dgm:spPr/>
      <dgm:t>
        <a:bodyPr/>
        <a:lstStyle/>
        <a:p>
          <a:endParaRPr lang="ru-RU"/>
        </a:p>
      </dgm:t>
    </dgm:pt>
    <dgm:pt modelId="{243DBF1A-F92E-4DC6-9DF5-5D57E426A938}" type="sibTrans" cxnId="{748D45A2-497F-4E5C-9AA3-C41AF2736731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868A9780-432D-41A2-9628-206D57E3B73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latin typeface="Constantia" pitchFamily="18" charset="0"/>
            </a:rPr>
            <a:t>РАСХОДЫ</a:t>
          </a:r>
          <a:endParaRPr lang="ru-RU" sz="1800" dirty="0">
            <a:latin typeface="Constantia" pitchFamily="18" charset="0"/>
          </a:endParaRPr>
        </a:p>
      </dgm:t>
    </dgm:pt>
    <dgm:pt modelId="{7C9819EE-6DF1-4A14-A8D2-9BF02772452A}" type="parTrans" cxnId="{3D15B585-FD80-474A-83DE-AEC6B70B94A0}">
      <dgm:prSet/>
      <dgm:spPr/>
      <dgm:t>
        <a:bodyPr/>
        <a:lstStyle/>
        <a:p>
          <a:endParaRPr lang="ru-RU"/>
        </a:p>
      </dgm:t>
    </dgm:pt>
    <dgm:pt modelId="{6E99DCF4-731E-41BA-ACD3-9AC7F7F8F457}" type="sibTrans" cxnId="{3D15B585-FD80-474A-83DE-AEC6B70B94A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1DA76CED-9DA6-4818-8D5A-46BA40F3974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>
              <a:latin typeface="Constantia" pitchFamily="18" charset="0"/>
            </a:rPr>
            <a:t>ДЕФИЦИТ(-),</a:t>
          </a:r>
        </a:p>
        <a:p>
          <a:r>
            <a:rPr lang="ru-RU" sz="1600" dirty="0" smtClean="0">
              <a:latin typeface="Constantia" pitchFamily="18" charset="0"/>
            </a:rPr>
            <a:t> ПРОФИЦИТ (+)</a:t>
          </a:r>
          <a:endParaRPr lang="ru-RU" sz="1600" dirty="0">
            <a:latin typeface="Constantia" pitchFamily="18" charset="0"/>
          </a:endParaRPr>
        </a:p>
      </dgm:t>
    </dgm:pt>
    <dgm:pt modelId="{5B924D77-0DC5-4927-9541-63644CC7B1E1}" type="parTrans" cxnId="{8FFB32A9-5D00-421E-8E3F-F257BE9BD297}">
      <dgm:prSet/>
      <dgm:spPr/>
      <dgm:t>
        <a:bodyPr/>
        <a:lstStyle/>
        <a:p>
          <a:endParaRPr lang="ru-RU"/>
        </a:p>
      </dgm:t>
    </dgm:pt>
    <dgm:pt modelId="{7997334D-3938-40CF-B0DD-C00256E4EEAE}" type="sibTrans" cxnId="{8FFB32A9-5D00-421E-8E3F-F257BE9BD297}">
      <dgm:prSet/>
      <dgm:spPr/>
      <dgm:t>
        <a:bodyPr/>
        <a:lstStyle/>
        <a:p>
          <a:endParaRPr lang="ru-RU"/>
        </a:p>
      </dgm:t>
    </dgm:pt>
    <dgm:pt modelId="{83391515-3470-4261-9D12-8C433AFC36AD}" type="pres">
      <dgm:prSet presAssocID="{A63AC2EA-7BF5-4099-B333-F87F37BD1651}" presName="linearFlow" presStyleCnt="0">
        <dgm:presLayoutVars>
          <dgm:dir/>
          <dgm:resizeHandles val="exact"/>
        </dgm:presLayoutVars>
      </dgm:prSet>
      <dgm:spPr/>
    </dgm:pt>
    <dgm:pt modelId="{CD4D1D84-E1FF-4DA2-B8B3-E2900FDDB5E0}" type="pres">
      <dgm:prSet presAssocID="{390D86BA-07BF-4814-AE77-E154A9062343}" presName="node" presStyleLbl="node1" presStyleIdx="0" presStyleCnt="3" custScaleX="239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CFFF8-7195-4F23-889F-4B0B5E073DA3}" type="pres">
      <dgm:prSet presAssocID="{243DBF1A-F92E-4DC6-9DF5-5D57E426A938}" presName="spacerL" presStyleCnt="0"/>
      <dgm:spPr/>
    </dgm:pt>
    <dgm:pt modelId="{62F5E5E3-36AB-4AF7-974E-F806B39BAE38}" type="pres">
      <dgm:prSet presAssocID="{243DBF1A-F92E-4DC6-9DF5-5D57E426A938}" presName="sibTrans" presStyleLbl="sibTrans2D1" presStyleIdx="0" presStyleCnt="2" custScaleX="8003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F3515CBC-02D8-49C3-B3EB-25F5321F8586}" type="pres">
      <dgm:prSet presAssocID="{243DBF1A-F92E-4DC6-9DF5-5D57E426A938}" presName="spacerR" presStyleCnt="0"/>
      <dgm:spPr/>
    </dgm:pt>
    <dgm:pt modelId="{A4C067B2-BF75-4A5F-A5DE-03D1350C7F25}" type="pres">
      <dgm:prSet presAssocID="{868A9780-432D-41A2-9628-206D57E3B73A}" presName="node" presStyleLbl="node1" presStyleIdx="1" presStyleCnt="3" custScaleX="233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37E0-C803-426A-9FF2-A62FA7D61A43}" type="pres">
      <dgm:prSet presAssocID="{6E99DCF4-731E-41BA-ACD3-9AC7F7F8F457}" presName="spacerL" presStyleCnt="0"/>
      <dgm:spPr/>
    </dgm:pt>
    <dgm:pt modelId="{6F057B52-381A-44D7-BEBB-ACA213E8E3C3}" type="pres">
      <dgm:prSet presAssocID="{6E99DCF4-731E-41BA-ACD3-9AC7F7F8F457}" presName="sibTrans" presStyleLbl="sibTrans2D1" presStyleIdx="1" presStyleCnt="2" custLinFactNeighborX="52159" custLinFactNeighborY="-1377"/>
      <dgm:spPr/>
      <dgm:t>
        <a:bodyPr/>
        <a:lstStyle/>
        <a:p>
          <a:endParaRPr lang="ru-RU"/>
        </a:p>
      </dgm:t>
    </dgm:pt>
    <dgm:pt modelId="{7C119BFE-C644-464A-A172-359C147153CA}" type="pres">
      <dgm:prSet presAssocID="{6E99DCF4-731E-41BA-ACD3-9AC7F7F8F457}" presName="spacerR" presStyleCnt="0"/>
      <dgm:spPr/>
    </dgm:pt>
    <dgm:pt modelId="{BB71A031-8EF6-4B7A-AEFD-D7FFEE62A19E}" type="pres">
      <dgm:prSet presAssocID="{1DA76CED-9DA6-4818-8D5A-46BA40F3974E}" presName="node" presStyleLbl="node1" presStyleIdx="2" presStyleCnt="3" custScaleX="319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8A0DD-DCCE-4440-9B13-2DAC8DF9905D}" type="presOf" srcId="{243DBF1A-F92E-4DC6-9DF5-5D57E426A938}" destId="{62F5E5E3-36AB-4AF7-974E-F806B39BAE38}" srcOrd="0" destOrd="0" presId="urn:microsoft.com/office/officeart/2005/8/layout/equation1"/>
    <dgm:cxn modelId="{3D15B585-FD80-474A-83DE-AEC6B70B94A0}" srcId="{A63AC2EA-7BF5-4099-B333-F87F37BD1651}" destId="{868A9780-432D-41A2-9628-206D57E3B73A}" srcOrd="1" destOrd="0" parTransId="{7C9819EE-6DF1-4A14-A8D2-9BF02772452A}" sibTransId="{6E99DCF4-731E-41BA-ACD3-9AC7F7F8F457}"/>
    <dgm:cxn modelId="{BAEB6C44-A789-4FD7-AA4C-5F34BBA0F46D}" type="presOf" srcId="{390D86BA-07BF-4814-AE77-E154A9062343}" destId="{CD4D1D84-E1FF-4DA2-B8B3-E2900FDDB5E0}" srcOrd="0" destOrd="0" presId="urn:microsoft.com/office/officeart/2005/8/layout/equation1"/>
    <dgm:cxn modelId="{748D45A2-497F-4E5C-9AA3-C41AF2736731}" srcId="{A63AC2EA-7BF5-4099-B333-F87F37BD1651}" destId="{390D86BA-07BF-4814-AE77-E154A9062343}" srcOrd="0" destOrd="0" parTransId="{E00EB60D-F3B7-477D-AAF7-C94A9E0BBE5C}" sibTransId="{243DBF1A-F92E-4DC6-9DF5-5D57E426A938}"/>
    <dgm:cxn modelId="{353E64FD-B05B-4A23-9596-FBA829895544}" type="presOf" srcId="{1DA76CED-9DA6-4818-8D5A-46BA40F3974E}" destId="{BB71A031-8EF6-4B7A-AEFD-D7FFEE62A19E}" srcOrd="0" destOrd="0" presId="urn:microsoft.com/office/officeart/2005/8/layout/equation1"/>
    <dgm:cxn modelId="{EEB897C5-5467-4638-99BF-22A2B0757D4A}" type="presOf" srcId="{6E99DCF4-731E-41BA-ACD3-9AC7F7F8F457}" destId="{6F057B52-381A-44D7-BEBB-ACA213E8E3C3}" srcOrd="0" destOrd="0" presId="urn:microsoft.com/office/officeart/2005/8/layout/equation1"/>
    <dgm:cxn modelId="{FCB3411F-FAFF-4DC7-8F8C-10D675DD60CF}" type="presOf" srcId="{868A9780-432D-41A2-9628-206D57E3B73A}" destId="{A4C067B2-BF75-4A5F-A5DE-03D1350C7F25}" srcOrd="0" destOrd="0" presId="urn:microsoft.com/office/officeart/2005/8/layout/equation1"/>
    <dgm:cxn modelId="{F80BBAFF-909C-41DE-943A-20F60AEFE00B}" type="presOf" srcId="{A63AC2EA-7BF5-4099-B333-F87F37BD1651}" destId="{83391515-3470-4261-9D12-8C433AFC36AD}" srcOrd="0" destOrd="0" presId="urn:microsoft.com/office/officeart/2005/8/layout/equation1"/>
    <dgm:cxn modelId="{8FFB32A9-5D00-421E-8E3F-F257BE9BD297}" srcId="{A63AC2EA-7BF5-4099-B333-F87F37BD1651}" destId="{1DA76CED-9DA6-4818-8D5A-46BA40F3974E}" srcOrd="2" destOrd="0" parTransId="{5B924D77-0DC5-4927-9541-63644CC7B1E1}" sibTransId="{7997334D-3938-40CF-B0DD-C00256E4EEAE}"/>
    <dgm:cxn modelId="{2D9173E0-C191-4A77-97DE-E0AC7DCA291F}" type="presParOf" srcId="{83391515-3470-4261-9D12-8C433AFC36AD}" destId="{CD4D1D84-E1FF-4DA2-B8B3-E2900FDDB5E0}" srcOrd="0" destOrd="0" presId="urn:microsoft.com/office/officeart/2005/8/layout/equation1"/>
    <dgm:cxn modelId="{4C1AEA27-0F02-4242-A5A6-F5C326D33692}" type="presParOf" srcId="{83391515-3470-4261-9D12-8C433AFC36AD}" destId="{59DCFFF8-7195-4F23-889F-4B0B5E073DA3}" srcOrd="1" destOrd="0" presId="urn:microsoft.com/office/officeart/2005/8/layout/equation1"/>
    <dgm:cxn modelId="{19C37427-D18C-45CF-9F4E-20C9A270C891}" type="presParOf" srcId="{83391515-3470-4261-9D12-8C433AFC36AD}" destId="{62F5E5E3-36AB-4AF7-974E-F806B39BAE38}" srcOrd="2" destOrd="0" presId="urn:microsoft.com/office/officeart/2005/8/layout/equation1"/>
    <dgm:cxn modelId="{2B26ADC9-4D19-451B-AD4B-AF0C4C44A43C}" type="presParOf" srcId="{83391515-3470-4261-9D12-8C433AFC36AD}" destId="{F3515CBC-02D8-49C3-B3EB-25F5321F8586}" srcOrd="3" destOrd="0" presId="urn:microsoft.com/office/officeart/2005/8/layout/equation1"/>
    <dgm:cxn modelId="{ECA7F020-778E-4245-91EE-5BAA403BC82C}" type="presParOf" srcId="{83391515-3470-4261-9D12-8C433AFC36AD}" destId="{A4C067B2-BF75-4A5F-A5DE-03D1350C7F25}" srcOrd="4" destOrd="0" presId="urn:microsoft.com/office/officeart/2005/8/layout/equation1"/>
    <dgm:cxn modelId="{9B9EF884-6F08-4AA3-BD53-0DE46C599718}" type="presParOf" srcId="{83391515-3470-4261-9D12-8C433AFC36AD}" destId="{CA1D37E0-C803-426A-9FF2-A62FA7D61A43}" srcOrd="5" destOrd="0" presId="urn:microsoft.com/office/officeart/2005/8/layout/equation1"/>
    <dgm:cxn modelId="{8DB85E78-48D5-49EF-AF63-83C36B132118}" type="presParOf" srcId="{83391515-3470-4261-9D12-8C433AFC36AD}" destId="{6F057B52-381A-44D7-BEBB-ACA213E8E3C3}" srcOrd="6" destOrd="0" presId="urn:microsoft.com/office/officeart/2005/8/layout/equation1"/>
    <dgm:cxn modelId="{DD115CEC-FEEC-4D6A-8381-423EB3E24BD3}" type="presParOf" srcId="{83391515-3470-4261-9D12-8C433AFC36AD}" destId="{7C119BFE-C644-464A-A172-359C147153CA}" srcOrd="7" destOrd="0" presId="urn:microsoft.com/office/officeart/2005/8/layout/equation1"/>
    <dgm:cxn modelId="{B04F39CB-FF4F-4A0A-A0C6-9AC16C14B44C}" type="presParOf" srcId="{83391515-3470-4261-9D12-8C433AFC36AD}" destId="{BB71A031-8EF6-4B7A-AEFD-D7FFEE62A19E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EE365D-2204-4129-88F7-BCF08A78304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5732144-649D-4C28-A603-24B57AD06AC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dirty="0" smtClean="0">
              <a:latin typeface="Constantia" pitchFamily="18" charset="0"/>
            </a:rPr>
            <a:t>ДЕФИЦИТ (</a:t>
          </a:r>
          <a:r>
            <a:rPr lang="ru-RU" sz="2400" b="1" dirty="0" smtClean="0">
              <a:latin typeface="Constantia" pitchFamily="18" charset="0"/>
            </a:rPr>
            <a:t>расходы больше доходов</a:t>
          </a:r>
          <a:r>
            <a:rPr lang="ru-RU" sz="2000" b="1" dirty="0" smtClean="0">
              <a:latin typeface="Constantia" pitchFamily="18" charset="0"/>
            </a:rPr>
            <a:t>)</a:t>
          </a:r>
          <a:endParaRPr lang="ru-RU" sz="2000" b="1" dirty="0">
            <a:latin typeface="Constantia" pitchFamily="18" charset="0"/>
          </a:endParaRPr>
        </a:p>
      </dgm:t>
    </dgm:pt>
    <dgm:pt modelId="{AE7DE01D-8442-4495-B4B2-6DBFD849074D}" type="parTrans" cxnId="{86DEF228-BFEB-4D54-A702-08451205E315}">
      <dgm:prSet/>
      <dgm:spPr/>
      <dgm:t>
        <a:bodyPr/>
        <a:lstStyle/>
        <a:p>
          <a:endParaRPr lang="ru-RU"/>
        </a:p>
      </dgm:t>
    </dgm:pt>
    <dgm:pt modelId="{3346D30D-EE6D-462A-8543-B6CDAFCA56B0}" type="sibTrans" cxnId="{86DEF228-BFEB-4D54-A702-08451205E315}">
      <dgm:prSet/>
      <dgm:spPr/>
      <dgm:t>
        <a:bodyPr/>
        <a:lstStyle/>
        <a:p>
          <a:endParaRPr lang="ru-RU"/>
        </a:p>
      </dgm:t>
    </dgm:pt>
    <dgm:pt modelId="{C0D9A3BD-342D-4623-892E-2924D88D683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latin typeface="Constantia" pitchFamily="18" charset="0"/>
            </a:rPr>
            <a:t>ПРОФИЦИТ (</a:t>
          </a:r>
          <a:r>
            <a:rPr lang="ru-RU" sz="2400" b="1" dirty="0" smtClean="0">
              <a:latin typeface="Constantia" pitchFamily="18" charset="0"/>
            </a:rPr>
            <a:t>доходы больше расходов</a:t>
          </a:r>
          <a:r>
            <a:rPr lang="ru-RU" sz="1800" b="1" dirty="0" smtClean="0">
              <a:latin typeface="Constantia" pitchFamily="18" charset="0"/>
            </a:rPr>
            <a:t>)</a:t>
          </a:r>
          <a:endParaRPr lang="ru-RU" sz="1800" b="1" dirty="0">
            <a:latin typeface="Constantia" pitchFamily="18" charset="0"/>
          </a:endParaRPr>
        </a:p>
      </dgm:t>
    </dgm:pt>
    <dgm:pt modelId="{3B599092-0970-4733-98CB-1EF11ECB2DBF}" type="parTrans" cxnId="{9673B1A3-DC8B-44C0-8B05-720E027624EE}">
      <dgm:prSet/>
      <dgm:spPr/>
      <dgm:t>
        <a:bodyPr/>
        <a:lstStyle/>
        <a:p>
          <a:endParaRPr lang="ru-RU"/>
        </a:p>
      </dgm:t>
    </dgm:pt>
    <dgm:pt modelId="{C9A5043C-90B5-4FF9-9AE6-5A30BD7291BA}" type="sibTrans" cxnId="{9673B1A3-DC8B-44C0-8B05-720E027624EE}">
      <dgm:prSet/>
      <dgm:spPr/>
      <dgm:t>
        <a:bodyPr/>
        <a:lstStyle/>
        <a:p>
          <a:endParaRPr lang="ru-RU"/>
        </a:p>
      </dgm:t>
    </dgm:pt>
    <dgm:pt modelId="{2A0A44DB-A901-4657-83BF-D319CC8943CC}">
      <dgm:prSet custT="1"/>
      <dgm:spPr/>
      <dgm:t>
        <a:bodyPr/>
        <a:lstStyle/>
        <a:p>
          <a:pPr marL="0" indent="0" algn="just"/>
          <a:r>
            <a:rPr lang="ru-RU" sz="2200" dirty="0" smtClean="0">
              <a:latin typeface="Constantia" pitchFamily="18" charset="0"/>
            </a:rPr>
            <a:t>В случае превышения расходов над доходами образуется дефицит бюджета (необходимы источники покрытия дефицита, можно например использовать остатки средств ил</a:t>
          </a:r>
          <a:r>
            <a:rPr lang="ru-RU" sz="2100" dirty="0" smtClean="0">
              <a:latin typeface="Constantia" pitchFamily="18" charset="0"/>
            </a:rPr>
            <a:t>и привлечь средства в долг)</a:t>
          </a:r>
          <a:endParaRPr lang="ru-RU" sz="2100" dirty="0">
            <a:latin typeface="Constantia" pitchFamily="18" charset="0"/>
          </a:endParaRPr>
        </a:p>
      </dgm:t>
    </dgm:pt>
    <dgm:pt modelId="{DA22D2D8-0C0D-45A5-83F7-982A81661A84}" type="parTrans" cxnId="{8D3DC97F-9F92-4ED1-A640-12C6C56B5A6E}">
      <dgm:prSet/>
      <dgm:spPr/>
      <dgm:t>
        <a:bodyPr/>
        <a:lstStyle/>
        <a:p>
          <a:endParaRPr lang="ru-RU"/>
        </a:p>
      </dgm:t>
    </dgm:pt>
    <dgm:pt modelId="{3BEC7E12-C10B-49D7-AB27-80AFEEDABC88}" type="sibTrans" cxnId="{8D3DC97F-9F92-4ED1-A640-12C6C56B5A6E}">
      <dgm:prSet/>
      <dgm:spPr/>
      <dgm:t>
        <a:bodyPr/>
        <a:lstStyle/>
        <a:p>
          <a:endParaRPr lang="ru-RU"/>
        </a:p>
      </dgm:t>
    </dgm:pt>
    <dgm:pt modelId="{B0FB6DFA-4B6C-4534-8304-68ACFB650DBE}">
      <dgm:prSet custT="1"/>
      <dgm:spPr/>
      <dgm:t>
        <a:bodyPr/>
        <a:lstStyle/>
        <a:p>
          <a:pPr marL="0" indent="0" algn="just">
            <a:tabLst>
              <a:tab pos="2925763" algn="l"/>
            </a:tabLst>
          </a:pPr>
          <a:r>
            <a:rPr lang="ru-RU" sz="2200" dirty="0" smtClean="0">
              <a:latin typeface="Constantia" pitchFamily="18" charset="0"/>
            </a:rPr>
            <a:t>В случае превышения доходов над расходами образуется </a:t>
          </a:r>
          <a:r>
            <a:rPr lang="ru-RU" sz="2200" dirty="0" err="1" smtClean="0">
              <a:latin typeface="Constantia" pitchFamily="18" charset="0"/>
            </a:rPr>
            <a:t>профицит</a:t>
          </a:r>
          <a:r>
            <a:rPr lang="ru-RU" sz="2200" dirty="0" smtClean="0">
              <a:latin typeface="Constantia" pitchFamily="18" charset="0"/>
            </a:rPr>
            <a:t> бюджета (можно накапливать резервы, погашать имеющиеся долги)</a:t>
          </a:r>
          <a:endParaRPr lang="ru-RU" sz="2200" dirty="0">
            <a:latin typeface="Constantia" pitchFamily="18" charset="0"/>
          </a:endParaRPr>
        </a:p>
      </dgm:t>
    </dgm:pt>
    <dgm:pt modelId="{F4D055A9-9E99-4A81-9E13-B8D7116B7780}" type="parTrans" cxnId="{48B51EBF-77D9-4A3D-8B38-80DD246B4BF8}">
      <dgm:prSet/>
      <dgm:spPr/>
      <dgm:t>
        <a:bodyPr/>
        <a:lstStyle/>
        <a:p>
          <a:endParaRPr lang="ru-RU"/>
        </a:p>
      </dgm:t>
    </dgm:pt>
    <dgm:pt modelId="{325408A6-8428-4256-8897-96ACB74C8629}" type="sibTrans" cxnId="{48B51EBF-77D9-4A3D-8B38-80DD246B4BF8}">
      <dgm:prSet/>
      <dgm:spPr/>
      <dgm:t>
        <a:bodyPr/>
        <a:lstStyle/>
        <a:p>
          <a:endParaRPr lang="ru-RU"/>
        </a:p>
      </dgm:t>
    </dgm:pt>
    <dgm:pt modelId="{7BB578D6-598F-4EE0-9BA5-FDC455C7981E}" type="pres">
      <dgm:prSet presAssocID="{AEEE365D-2204-4129-88F7-BCF08A78304A}" presName="diagram" presStyleCnt="0">
        <dgm:presLayoutVars>
          <dgm:dir/>
          <dgm:animLvl val="lvl"/>
          <dgm:resizeHandles val="exact"/>
        </dgm:presLayoutVars>
      </dgm:prSet>
      <dgm:spPr/>
    </dgm:pt>
    <dgm:pt modelId="{BA634AC6-4EF8-4E9B-9F3F-5FC252D89513}" type="pres">
      <dgm:prSet presAssocID="{95732144-649D-4C28-A603-24B57AD06ACA}" presName="compNode" presStyleCnt="0"/>
      <dgm:spPr/>
    </dgm:pt>
    <dgm:pt modelId="{598FC5F8-C5D1-49C5-9F8A-F2E43B4AC86F}" type="pres">
      <dgm:prSet presAssocID="{95732144-649D-4C28-A603-24B57AD06ACA}" presName="childRect" presStyleLbl="bgAcc1" presStyleIdx="0" presStyleCnt="2" custScaleX="189442" custScaleY="188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26FDD-4DA3-410C-B5D9-226C54EB6228}" type="pres">
      <dgm:prSet presAssocID="{95732144-649D-4C28-A603-24B57AD06A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291F9-79D7-4A2B-BDDC-CA31E4FD0519}" type="pres">
      <dgm:prSet presAssocID="{95732144-649D-4C28-A603-24B57AD06ACA}" presName="parentRect" presStyleLbl="alignNode1" presStyleIdx="0" presStyleCnt="2" custScaleX="187648" custScaleY="116813"/>
      <dgm:spPr/>
      <dgm:t>
        <a:bodyPr/>
        <a:lstStyle/>
        <a:p>
          <a:endParaRPr lang="ru-RU"/>
        </a:p>
      </dgm:t>
    </dgm:pt>
    <dgm:pt modelId="{E49BD400-7CA2-4092-BC45-324C69B97FD3}" type="pres">
      <dgm:prSet presAssocID="{95732144-649D-4C28-A603-24B57AD06ACA}" presName="adorn" presStyleLbl="fgAccFollowNode1" presStyleIdx="0" presStyleCnt="2" custLinFactNeighborX="66650" custLinFactNeighborY="-140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8C3B4B-9C79-44E3-A7CC-98F010136C94}" type="pres">
      <dgm:prSet presAssocID="{3346D30D-EE6D-462A-8543-B6CDAFCA56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D3EC1AE-CAD7-479C-8E06-8058AA5855F7}" type="pres">
      <dgm:prSet presAssocID="{C0D9A3BD-342D-4623-892E-2924D88D6837}" presName="compNode" presStyleCnt="0"/>
      <dgm:spPr/>
    </dgm:pt>
    <dgm:pt modelId="{D5A6071F-705B-4077-A502-180BF30CD956}" type="pres">
      <dgm:prSet presAssocID="{C0D9A3BD-342D-4623-892E-2924D88D6837}" presName="childRect" presStyleLbl="bgAcc1" presStyleIdx="1" presStyleCnt="2" custScaleX="185104" custScaleY="184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8A902-0DC3-4D71-A048-DCCAB0234EE6}" type="pres">
      <dgm:prSet presAssocID="{C0D9A3BD-342D-4623-892E-2924D88D683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773CC-1AA6-424B-BF70-96B8320BD8B2}" type="pres">
      <dgm:prSet presAssocID="{C0D9A3BD-342D-4623-892E-2924D88D6837}" presName="parentRect" presStyleLbl="alignNode1" presStyleIdx="1" presStyleCnt="2" custScaleX="186020" custScaleY="116813"/>
      <dgm:spPr/>
      <dgm:t>
        <a:bodyPr/>
        <a:lstStyle/>
        <a:p>
          <a:endParaRPr lang="ru-RU"/>
        </a:p>
      </dgm:t>
    </dgm:pt>
    <dgm:pt modelId="{B6E77558-2C98-421B-9AFF-EA1434DB3F02}" type="pres">
      <dgm:prSet presAssocID="{C0D9A3BD-342D-4623-892E-2924D88D6837}" presName="adorn" presStyleLbl="fgAccFollowNode1" presStyleIdx="1" presStyleCnt="2" custLinFactNeighborX="37069" custLinFactNeighborY="-222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D3DC97F-9F92-4ED1-A640-12C6C56B5A6E}" srcId="{95732144-649D-4C28-A603-24B57AD06ACA}" destId="{2A0A44DB-A901-4657-83BF-D319CC8943CC}" srcOrd="0" destOrd="0" parTransId="{DA22D2D8-0C0D-45A5-83F7-982A81661A84}" sibTransId="{3BEC7E12-C10B-49D7-AB27-80AFEEDABC88}"/>
    <dgm:cxn modelId="{99CA97B4-65FA-404A-99DA-95D1C8CAD01E}" type="presOf" srcId="{B0FB6DFA-4B6C-4534-8304-68ACFB650DBE}" destId="{D5A6071F-705B-4077-A502-180BF30CD956}" srcOrd="0" destOrd="0" presId="urn:microsoft.com/office/officeart/2005/8/layout/bList2"/>
    <dgm:cxn modelId="{6C49C06F-4297-4DFB-8033-E2E4766D3575}" type="presOf" srcId="{95732144-649D-4C28-A603-24B57AD06ACA}" destId="{A5926FDD-4DA3-410C-B5D9-226C54EB6228}" srcOrd="0" destOrd="0" presId="urn:microsoft.com/office/officeart/2005/8/layout/bList2"/>
    <dgm:cxn modelId="{73038C41-4077-4541-9E91-917672F212FF}" type="presOf" srcId="{95732144-649D-4C28-A603-24B57AD06ACA}" destId="{EFA291F9-79D7-4A2B-BDDC-CA31E4FD0519}" srcOrd="1" destOrd="0" presId="urn:microsoft.com/office/officeart/2005/8/layout/bList2"/>
    <dgm:cxn modelId="{9673B1A3-DC8B-44C0-8B05-720E027624EE}" srcId="{AEEE365D-2204-4129-88F7-BCF08A78304A}" destId="{C0D9A3BD-342D-4623-892E-2924D88D6837}" srcOrd="1" destOrd="0" parTransId="{3B599092-0970-4733-98CB-1EF11ECB2DBF}" sibTransId="{C9A5043C-90B5-4FF9-9AE6-5A30BD7291BA}"/>
    <dgm:cxn modelId="{33EF18B5-CF6E-48EC-8D22-F5E3C5FF5D6E}" type="presOf" srcId="{AEEE365D-2204-4129-88F7-BCF08A78304A}" destId="{7BB578D6-598F-4EE0-9BA5-FDC455C7981E}" srcOrd="0" destOrd="0" presId="urn:microsoft.com/office/officeart/2005/8/layout/bList2"/>
    <dgm:cxn modelId="{F5C2AB3C-63FB-4788-98E6-17DCBCA565AA}" type="presOf" srcId="{C0D9A3BD-342D-4623-892E-2924D88D6837}" destId="{84F8A902-0DC3-4D71-A048-DCCAB0234EE6}" srcOrd="0" destOrd="0" presId="urn:microsoft.com/office/officeart/2005/8/layout/bList2"/>
    <dgm:cxn modelId="{86DEF228-BFEB-4D54-A702-08451205E315}" srcId="{AEEE365D-2204-4129-88F7-BCF08A78304A}" destId="{95732144-649D-4C28-A603-24B57AD06ACA}" srcOrd="0" destOrd="0" parTransId="{AE7DE01D-8442-4495-B4B2-6DBFD849074D}" sibTransId="{3346D30D-EE6D-462A-8543-B6CDAFCA56B0}"/>
    <dgm:cxn modelId="{48B51EBF-77D9-4A3D-8B38-80DD246B4BF8}" srcId="{C0D9A3BD-342D-4623-892E-2924D88D6837}" destId="{B0FB6DFA-4B6C-4534-8304-68ACFB650DBE}" srcOrd="0" destOrd="0" parTransId="{F4D055A9-9E99-4A81-9E13-B8D7116B7780}" sibTransId="{325408A6-8428-4256-8897-96ACB74C8629}"/>
    <dgm:cxn modelId="{69BF9C91-C17C-4623-8FAE-04313F7F262E}" type="presOf" srcId="{2A0A44DB-A901-4657-83BF-D319CC8943CC}" destId="{598FC5F8-C5D1-49C5-9F8A-F2E43B4AC86F}" srcOrd="0" destOrd="0" presId="urn:microsoft.com/office/officeart/2005/8/layout/bList2"/>
    <dgm:cxn modelId="{7FD44D11-F15B-4C15-B18A-12E27ECAA6EC}" type="presOf" srcId="{3346D30D-EE6D-462A-8543-B6CDAFCA56B0}" destId="{918C3B4B-9C79-44E3-A7CC-98F010136C94}" srcOrd="0" destOrd="0" presId="urn:microsoft.com/office/officeart/2005/8/layout/bList2"/>
    <dgm:cxn modelId="{53CC0A4E-73AB-490E-BE10-F1DEAFD133FD}" type="presOf" srcId="{C0D9A3BD-342D-4623-892E-2924D88D6837}" destId="{92A773CC-1AA6-424B-BF70-96B8320BD8B2}" srcOrd="1" destOrd="0" presId="urn:microsoft.com/office/officeart/2005/8/layout/bList2"/>
    <dgm:cxn modelId="{F27642BB-239A-4419-8D59-61258FF145B8}" type="presParOf" srcId="{7BB578D6-598F-4EE0-9BA5-FDC455C7981E}" destId="{BA634AC6-4EF8-4E9B-9F3F-5FC252D89513}" srcOrd="0" destOrd="0" presId="urn:microsoft.com/office/officeart/2005/8/layout/bList2"/>
    <dgm:cxn modelId="{9695D488-3F67-413E-8291-D809A1312058}" type="presParOf" srcId="{BA634AC6-4EF8-4E9B-9F3F-5FC252D89513}" destId="{598FC5F8-C5D1-49C5-9F8A-F2E43B4AC86F}" srcOrd="0" destOrd="0" presId="urn:microsoft.com/office/officeart/2005/8/layout/bList2"/>
    <dgm:cxn modelId="{D729C953-833A-4404-A283-523E5ACEA436}" type="presParOf" srcId="{BA634AC6-4EF8-4E9B-9F3F-5FC252D89513}" destId="{A5926FDD-4DA3-410C-B5D9-226C54EB6228}" srcOrd="1" destOrd="0" presId="urn:microsoft.com/office/officeart/2005/8/layout/bList2"/>
    <dgm:cxn modelId="{0409DCFE-9EEB-4AC9-B123-882534DED848}" type="presParOf" srcId="{BA634AC6-4EF8-4E9B-9F3F-5FC252D89513}" destId="{EFA291F9-79D7-4A2B-BDDC-CA31E4FD0519}" srcOrd="2" destOrd="0" presId="urn:microsoft.com/office/officeart/2005/8/layout/bList2"/>
    <dgm:cxn modelId="{9251A317-E127-48D1-B052-84D56827A192}" type="presParOf" srcId="{BA634AC6-4EF8-4E9B-9F3F-5FC252D89513}" destId="{E49BD400-7CA2-4092-BC45-324C69B97FD3}" srcOrd="3" destOrd="0" presId="urn:microsoft.com/office/officeart/2005/8/layout/bList2"/>
    <dgm:cxn modelId="{C01FF165-3B03-4E3B-A484-9B959A9A210D}" type="presParOf" srcId="{7BB578D6-598F-4EE0-9BA5-FDC455C7981E}" destId="{918C3B4B-9C79-44E3-A7CC-98F010136C94}" srcOrd="1" destOrd="0" presId="urn:microsoft.com/office/officeart/2005/8/layout/bList2"/>
    <dgm:cxn modelId="{EE4EE110-AA96-48DC-A58B-B7DA0C132F60}" type="presParOf" srcId="{7BB578D6-598F-4EE0-9BA5-FDC455C7981E}" destId="{6D3EC1AE-CAD7-479C-8E06-8058AA5855F7}" srcOrd="2" destOrd="0" presId="urn:microsoft.com/office/officeart/2005/8/layout/bList2"/>
    <dgm:cxn modelId="{5EF283C2-62F2-4BC9-9C33-B6ACF44E44BB}" type="presParOf" srcId="{6D3EC1AE-CAD7-479C-8E06-8058AA5855F7}" destId="{D5A6071F-705B-4077-A502-180BF30CD956}" srcOrd="0" destOrd="0" presId="urn:microsoft.com/office/officeart/2005/8/layout/bList2"/>
    <dgm:cxn modelId="{7127FB4B-727B-4AC5-ACB8-E4D481C88817}" type="presParOf" srcId="{6D3EC1AE-CAD7-479C-8E06-8058AA5855F7}" destId="{84F8A902-0DC3-4D71-A048-DCCAB0234EE6}" srcOrd="1" destOrd="0" presId="urn:microsoft.com/office/officeart/2005/8/layout/bList2"/>
    <dgm:cxn modelId="{11200A16-1625-4706-B896-754ACCE1F908}" type="presParOf" srcId="{6D3EC1AE-CAD7-479C-8E06-8058AA5855F7}" destId="{92A773CC-1AA6-424B-BF70-96B8320BD8B2}" srcOrd="2" destOrd="0" presId="urn:microsoft.com/office/officeart/2005/8/layout/bList2"/>
    <dgm:cxn modelId="{80DC7E60-DC1D-46F9-9E83-30472CA8429B}" type="presParOf" srcId="{6D3EC1AE-CAD7-479C-8E06-8058AA5855F7}" destId="{B6E77558-2C98-421B-9AFF-EA1434DB3F0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073C4E-CA81-4198-A1C3-13A78D299BB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B3FA3F-AECA-408A-AD1C-751630F25AAF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/>
            <a:t>Земельный налог</a:t>
          </a:r>
        </a:p>
      </dgm:t>
    </dgm:pt>
    <dgm:pt modelId="{E7F4D185-39A3-4A03-80BA-98320CF1CBC1}" type="parTrans" cxnId="{8616B185-5594-49AB-A7D4-9B247A5F2C0E}">
      <dgm:prSet/>
      <dgm:spPr/>
      <dgm:t>
        <a:bodyPr/>
        <a:lstStyle/>
        <a:p>
          <a:endParaRPr lang="ru-RU"/>
        </a:p>
      </dgm:t>
    </dgm:pt>
    <dgm:pt modelId="{13000792-DA5A-40FA-99AE-6B8BCACE6D52}" type="sibTrans" cxnId="{8616B185-5594-49AB-A7D4-9B247A5F2C0E}">
      <dgm:prSet/>
      <dgm:spPr/>
      <dgm:t>
        <a:bodyPr/>
        <a:lstStyle/>
        <a:p>
          <a:endParaRPr lang="ru-RU"/>
        </a:p>
      </dgm:t>
    </dgm:pt>
    <dgm:pt modelId="{3F45F7FE-C23F-4838-BECB-02E40F19FD69}">
      <dgm:prSet phldrT="[Текст]"/>
      <dgm:spPr/>
      <dgm:t>
        <a:bodyPr/>
        <a:lstStyle/>
        <a:p>
          <a:r>
            <a:rPr lang="ru-RU" dirty="0"/>
            <a:t>Глава 31 Налогового кодекса Российской Федерации</a:t>
          </a:r>
        </a:p>
      </dgm:t>
    </dgm:pt>
    <dgm:pt modelId="{583736EE-DDE0-4134-98FC-37A7B5F1EA83}" type="parTrans" cxnId="{D2484BEE-A192-4F7B-B21B-84D128D646E7}">
      <dgm:prSet/>
      <dgm:spPr>
        <a:solidFill>
          <a:srgbClr val="9900FF"/>
        </a:solidFill>
      </dgm:spPr>
      <dgm:t>
        <a:bodyPr/>
        <a:lstStyle/>
        <a:p>
          <a:endParaRPr lang="ru-RU"/>
        </a:p>
      </dgm:t>
    </dgm:pt>
    <dgm:pt modelId="{AA5B7B4F-D17B-4AB3-9F05-BE144BC797DC}" type="sibTrans" cxnId="{D2484BEE-A192-4F7B-B21B-84D128D646E7}">
      <dgm:prSet/>
      <dgm:spPr/>
      <dgm:t>
        <a:bodyPr/>
        <a:lstStyle/>
        <a:p>
          <a:endParaRPr lang="ru-RU"/>
        </a:p>
      </dgm:t>
    </dgm:pt>
    <dgm:pt modelId="{3421663B-491C-4FC4-86F2-A987B70F137E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/>
            <a:t>Налог на имущество физических лиц </a:t>
          </a:r>
        </a:p>
      </dgm:t>
    </dgm:pt>
    <dgm:pt modelId="{5ECAAFF9-37D6-4B89-B978-C79E951B524D}" type="parTrans" cxnId="{5D52FD7E-E6C4-47B6-9E09-9CB050B5C9CF}">
      <dgm:prSet/>
      <dgm:spPr/>
      <dgm:t>
        <a:bodyPr/>
        <a:lstStyle/>
        <a:p>
          <a:endParaRPr lang="ru-RU"/>
        </a:p>
      </dgm:t>
    </dgm:pt>
    <dgm:pt modelId="{6334DBF2-71C1-4EAA-96C7-6CBCF83754BA}" type="sibTrans" cxnId="{5D52FD7E-E6C4-47B6-9E09-9CB050B5C9CF}">
      <dgm:prSet/>
      <dgm:spPr/>
      <dgm:t>
        <a:bodyPr/>
        <a:lstStyle/>
        <a:p>
          <a:endParaRPr lang="ru-RU"/>
        </a:p>
      </dgm:t>
    </dgm:pt>
    <dgm:pt modelId="{2325A36B-765F-46A4-8698-CD189872E26F}">
      <dgm:prSet phldrT="[Текст]"/>
      <dgm:spPr/>
      <dgm:t>
        <a:bodyPr/>
        <a:lstStyle/>
        <a:p>
          <a:r>
            <a:rPr lang="ru-RU" dirty="0"/>
            <a:t>Глава 32 Налогового кодекса Российской Федерации</a:t>
          </a:r>
        </a:p>
      </dgm:t>
    </dgm:pt>
    <dgm:pt modelId="{EC109EB5-CA59-41A8-8652-591D14E6B647}" type="parTrans" cxnId="{A2EE1947-80C1-44C7-95C2-5BBC55175F09}">
      <dgm:prSet/>
      <dgm:spPr>
        <a:solidFill>
          <a:srgbClr val="9900FF"/>
        </a:solidFill>
      </dgm:spPr>
      <dgm:t>
        <a:bodyPr/>
        <a:lstStyle/>
        <a:p>
          <a:endParaRPr lang="ru-RU"/>
        </a:p>
      </dgm:t>
    </dgm:pt>
    <dgm:pt modelId="{5AD90D53-EE9D-4344-9CB0-E9CCE98C91CA}" type="sibTrans" cxnId="{A2EE1947-80C1-44C7-95C2-5BBC55175F09}">
      <dgm:prSet/>
      <dgm:spPr/>
      <dgm:t>
        <a:bodyPr/>
        <a:lstStyle/>
        <a:p>
          <a:endParaRPr lang="ru-RU"/>
        </a:p>
      </dgm:t>
    </dgm:pt>
    <dgm:pt modelId="{1C9E377A-7C8F-4BA3-9190-504547CCD4F6}" type="pres">
      <dgm:prSet presAssocID="{DB073C4E-CA81-4198-A1C3-13A78D299B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9748B-0A8D-4710-87CF-A5BE9AED7DB2}" type="pres">
      <dgm:prSet presAssocID="{33B3FA3F-AECA-408A-AD1C-751630F25AAF}" presName="vertFlow" presStyleCnt="0"/>
      <dgm:spPr/>
    </dgm:pt>
    <dgm:pt modelId="{E90D4C0E-4F7E-44D0-977B-C646E46ECF2C}" type="pres">
      <dgm:prSet presAssocID="{33B3FA3F-AECA-408A-AD1C-751630F25AAF}" presName="header" presStyleLbl="node1" presStyleIdx="0" presStyleCnt="2"/>
      <dgm:spPr/>
      <dgm:t>
        <a:bodyPr/>
        <a:lstStyle/>
        <a:p>
          <a:endParaRPr lang="ru-RU"/>
        </a:p>
      </dgm:t>
    </dgm:pt>
    <dgm:pt modelId="{8F6BF459-938D-4C7B-AB51-2033F0AB6B9A}" type="pres">
      <dgm:prSet presAssocID="{583736EE-DDE0-4134-98FC-37A7B5F1EA83}" presName="parTrans" presStyleLbl="sibTrans2D1" presStyleIdx="0" presStyleCnt="2"/>
      <dgm:spPr/>
      <dgm:t>
        <a:bodyPr/>
        <a:lstStyle/>
        <a:p>
          <a:endParaRPr lang="ru-RU"/>
        </a:p>
      </dgm:t>
    </dgm:pt>
    <dgm:pt modelId="{B18467FF-ABE5-4C5D-8E9A-148A86E1EA50}" type="pres">
      <dgm:prSet presAssocID="{3F45F7FE-C23F-4838-BECB-02E40F19FD69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9A7D1-229F-4C15-8B00-1F344865F012}" type="pres">
      <dgm:prSet presAssocID="{33B3FA3F-AECA-408A-AD1C-751630F25AAF}" presName="hSp" presStyleCnt="0"/>
      <dgm:spPr/>
    </dgm:pt>
    <dgm:pt modelId="{D760BEDD-1183-472F-8F5C-3BE11A74150B}" type="pres">
      <dgm:prSet presAssocID="{3421663B-491C-4FC4-86F2-A987B70F137E}" presName="vertFlow" presStyleCnt="0"/>
      <dgm:spPr/>
    </dgm:pt>
    <dgm:pt modelId="{281A6097-CAEF-4E0F-B26E-EC3C6D6C8AF6}" type="pres">
      <dgm:prSet presAssocID="{3421663B-491C-4FC4-86F2-A987B70F137E}" presName="header" presStyleLbl="node1" presStyleIdx="1" presStyleCnt="2"/>
      <dgm:spPr/>
      <dgm:t>
        <a:bodyPr/>
        <a:lstStyle/>
        <a:p>
          <a:endParaRPr lang="ru-RU"/>
        </a:p>
      </dgm:t>
    </dgm:pt>
    <dgm:pt modelId="{93F0D19B-B61D-4E23-9663-513A74BBF4D3}" type="pres">
      <dgm:prSet presAssocID="{EC109EB5-CA59-41A8-8652-591D14E6B647}" presName="parTrans" presStyleLbl="sibTrans2D1" presStyleIdx="1" presStyleCnt="2"/>
      <dgm:spPr/>
      <dgm:t>
        <a:bodyPr/>
        <a:lstStyle/>
        <a:p>
          <a:endParaRPr lang="ru-RU"/>
        </a:p>
      </dgm:t>
    </dgm:pt>
    <dgm:pt modelId="{85AF5918-7222-4541-AB9C-759C9CA32A31}" type="pres">
      <dgm:prSet presAssocID="{2325A36B-765F-46A4-8698-CD189872E26F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231B6-0CDD-413A-AA3B-C41B21C7B0AC}" type="presOf" srcId="{583736EE-DDE0-4134-98FC-37A7B5F1EA83}" destId="{8F6BF459-938D-4C7B-AB51-2033F0AB6B9A}" srcOrd="0" destOrd="0" presId="urn:microsoft.com/office/officeart/2005/8/layout/lProcess1"/>
    <dgm:cxn modelId="{C4CF7E12-99E7-44C1-A95A-F63AA8CA59D9}" type="presOf" srcId="{DB073C4E-CA81-4198-A1C3-13A78D299BBD}" destId="{1C9E377A-7C8F-4BA3-9190-504547CCD4F6}" srcOrd="0" destOrd="0" presId="urn:microsoft.com/office/officeart/2005/8/layout/lProcess1"/>
    <dgm:cxn modelId="{22FE94B2-E197-4BF0-B5FC-80663DB60FE2}" type="presOf" srcId="{EC109EB5-CA59-41A8-8652-591D14E6B647}" destId="{93F0D19B-B61D-4E23-9663-513A74BBF4D3}" srcOrd="0" destOrd="0" presId="urn:microsoft.com/office/officeart/2005/8/layout/lProcess1"/>
    <dgm:cxn modelId="{10C6150B-F50F-4A23-9D58-10C4E698B8D5}" type="presOf" srcId="{2325A36B-765F-46A4-8698-CD189872E26F}" destId="{85AF5918-7222-4541-AB9C-759C9CA32A31}" srcOrd="0" destOrd="0" presId="urn:microsoft.com/office/officeart/2005/8/layout/lProcess1"/>
    <dgm:cxn modelId="{7E18DE90-B902-4DE4-AE61-8BE6F2A5A99C}" type="presOf" srcId="{3421663B-491C-4FC4-86F2-A987B70F137E}" destId="{281A6097-CAEF-4E0F-B26E-EC3C6D6C8AF6}" srcOrd="0" destOrd="0" presId="urn:microsoft.com/office/officeart/2005/8/layout/lProcess1"/>
    <dgm:cxn modelId="{A2EE1947-80C1-44C7-95C2-5BBC55175F09}" srcId="{3421663B-491C-4FC4-86F2-A987B70F137E}" destId="{2325A36B-765F-46A4-8698-CD189872E26F}" srcOrd="0" destOrd="0" parTransId="{EC109EB5-CA59-41A8-8652-591D14E6B647}" sibTransId="{5AD90D53-EE9D-4344-9CB0-E9CCE98C91CA}"/>
    <dgm:cxn modelId="{76E57B39-DFD5-4948-8965-E0CA15D2D964}" type="presOf" srcId="{33B3FA3F-AECA-408A-AD1C-751630F25AAF}" destId="{E90D4C0E-4F7E-44D0-977B-C646E46ECF2C}" srcOrd="0" destOrd="0" presId="urn:microsoft.com/office/officeart/2005/8/layout/lProcess1"/>
    <dgm:cxn modelId="{5D52FD7E-E6C4-47B6-9E09-9CB050B5C9CF}" srcId="{DB073C4E-CA81-4198-A1C3-13A78D299BBD}" destId="{3421663B-491C-4FC4-86F2-A987B70F137E}" srcOrd="1" destOrd="0" parTransId="{5ECAAFF9-37D6-4B89-B978-C79E951B524D}" sibTransId="{6334DBF2-71C1-4EAA-96C7-6CBCF83754BA}"/>
    <dgm:cxn modelId="{7E74FA9D-BF89-4EB1-9FB4-9D90551EF046}" type="presOf" srcId="{3F45F7FE-C23F-4838-BECB-02E40F19FD69}" destId="{B18467FF-ABE5-4C5D-8E9A-148A86E1EA50}" srcOrd="0" destOrd="0" presId="urn:microsoft.com/office/officeart/2005/8/layout/lProcess1"/>
    <dgm:cxn modelId="{8616B185-5594-49AB-A7D4-9B247A5F2C0E}" srcId="{DB073C4E-CA81-4198-A1C3-13A78D299BBD}" destId="{33B3FA3F-AECA-408A-AD1C-751630F25AAF}" srcOrd="0" destOrd="0" parTransId="{E7F4D185-39A3-4A03-80BA-98320CF1CBC1}" sibTransId="{13000792-DA5A-40FA-99AE-6B8BCACE6D52}"/>
    <dgm:cxn modelId="{D2484BEE-A192-4F7B-B21B-84D128D646E7}" srcId="{33B3FA3F-AECA-408A-AD1C-751630F25AAF}" destId="{3F45F7FE-C23F-4838-BECB-02E40F19FD69}" srcOrd="0" destOrd="0" parTransId="{583736EE-DDE0-4134-98FC-37A7B5F1EA83}" sibTransId="{AA5B7B4F-D17B-4AB3-9F05-BE144BC797DC}"/>
    <dgm:cxn modelId="{FD2CC5A7-8ABF-4E0F-8847-6E7445F98847}" type="presParOf" srcId="{1C9E377A-7C8F-4BA3-9190-504547CCD4F6}" destId="{C359748B-0A8D-4710-87CF-A5BE9AED7DB2}" srcOrd="0" destOrd="0" presId="urn:microsoft.com/office/officeart/2005/8/layout/lProcess1"/>
    <dgm:cxn modelId="{AF90C446-E8E6-4A7B-9F89-F3DCC2DF47CA}" type="presParOf" srcId="{C359748B-0A8D-4710-87CF-A5BE9AED7DB2}" destId="{E90D4C0E-4F7E-44D0-977B-C646E46ECF2C}" srcOrd="0" destOrd="0" presId="urn:microsoft.com/office/officeart/2005/8/layout/lProcess1"/>
    <dgm:cxn modelId="{9E26ECFD-F6C6-4587-BA85-366636C565BE}" type="presParOf" srcId="{C359748B-0A8D-4710-87CF-A5BE9AED7DB2}" destId="{8F6BF459-938D-4C7B-AB51-2033F0AB6B9A}" srcOrd="1" destOrd="0" presId="urn:microsoft.com/office/officeart/2005/8/layout/lProcess1"/>
    <dgm:cxn modelId="{5479BECD-2A44-4337-870A-61065E9F8C36}" type="presParOf" srcId="{C359748B-0A8D-4710-87CF-A5BE9AED7DB2}" destId="{B18467FF-ABE5-4C5D-8E9A-148A86E1EA50}" srcOrd="2" destOrd="0" presId="urn:microsoft.com/office/officeart/2005/8/layout/lProcess1"/>
    <dgm:cxn modelId="{7C3FBAB1-9715-4048-8A4B-FE81A54E7760}" type="presParOf" srcId="{1C9E377A-7C8F-4BA3-9190-504547CCD4F6}" destId="{E6D9A7D1-229F-4C15-8B00-1F344865F012}" srcOrd="1" destOrd="0" presId="urn:microsoft.com/office/officeart/2005/8/layout/lProcess1"/>
    <dgm:cxn modelId="{BF27ABFE-53E6-4D04-BA4E-4C9943DCEDFF}" type="presParOf" srcId="{1C9E377A-7C8F-4BA3-9190-504547CCD4F6}" destId="{D760BEDD-1183-472F-8F5C-3BE11A74150B}" srcOrd="2" destOrd="0" presId="urn:microsoft.com/office/officeart/2005/8/layout/lProcess1"/>
    <dgm:cxn modelId="{5CCDB97A-2798-4E9B-8A9C-41802DEDAEF3}" type="presParOf" srcId="{D760BEDD-1183-472F-8F5C-3BE11A74150B}" destId="{281A6097-CAEF-4E0F-B26E-EC3C6D6C8AF6}" srcOrd="0" destOrd="0" presId="urn:microsoft.com/office/officeart/2005/8/layout/lProcess1"/>
    <dgm:cxn modelId="{F469274E-B074-4F19-B99A-A800142ACBAA}" type="presParOf" srcId="{D760BEDD-1183-472F-8F5C-3BE11A74150B}" destId="{93F0D19B-B61D-4E23-9663-513A74BBF4D3}" srcOrd="1" destOrd="0" presId="urn:microsoft.com/office/officeart/2005/8/layout/lProcess1"/>
    <dgm:cxn modelId="{51A2D4D6-DAE1-4F87-9EFE-259379570389}" type="presParOf" srcId="{D760BEDD-1183-472F-8F5C-3BE11A74150B}" destId="{85AF5918-7222-4541-AB9C-759C9CA32A3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C58EC5-04A8-494B-BA10-A6A69A757514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9B7BCFA-9DDF-4599-BB3C-421B69736E6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2022 </a:t>
          </a:r>
          <a:r>
            <a:rPr lang="ru-RU" sz="1400" b="1" dirty="0">
              <a:solidFill>
                <a:schemeClr val="bg1"/>
              </a:solidFill>
            </a:rPr>
            <a:t>год – </a:t>
          </a:r>
          <a:r>
            <a:rPr lang="ru-RU" sz="1400" b="1" dirty="0" smtClean="0">
              <a:solidFill>
                <a:schemeClr val="bg1"/>
              </a:solidFill>
            </a:rPr>
            <a:t>2 333,0</a:t>
          </a:r>
          <a:endParaRPr lang="ru-RU" sz="1400" b="1" dirty="0">
            <a:solidFill>
              <a:schemeClr val="bg1"/>
            </a:solidFill>
          </a:endParaRPr>
        </a:p>
      </dgm:t>
    </dgm:pt>
    <dgm:pt modelId="{3823EAA7-120C-47C4-9911-5DB18E55AD20}" type="parTrans" cxnId="{7AF4DBBA-31FC-4DEE-90EF-D77EEBFCEEEA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46233EF3-3F3A-4A8E-AA44-7AD08F5CA62D}" type="sibTrans" cxnId="{7AF4DBBA-31FC-4DEE-90EF-D77EEBFCEEEA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DD76B5D4-F29F-4EED-BD4A-35747555EEE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2020 </a:t>
          </a:r>
          <a:r>
            <a:rPr lang="ru-RU" sz="1400" b="1" dirty="0">
              <a:solidFill>
                <a:schemeClr val="bg1"/>
              </a:solidFill>
            </a:rPr>
            <a:t>год </a:t>
          </a:r>
          <a:r>
            <a:rPr lang="ru-RU" sz="1400" b="1" dirty="0" smtClean="0">
              <a:solidFill>
                <a:schemeClr val="bg1"/>
              </a:solidFill>
            </a:rPr>
            <a:t>-2 489,0</a:t>
          </a:r>
          <a:endParaRPr lang="ru-RU" sz="1400" b="1" dirty="0">
            <a:solidFill>
              <a:schemeClr val="bg1"/>
            </a:solidFill>
          </a:endParaRPr>
        </a:p>
      </dgm:t>
    </dgm:pt>
    <dgm:pt modelId="{F6904E21-3045-43B7-9095-499E3A4F3AC3}" type="parTrans" cxnId="{8CD587C7-7603-4C59-97F1-061DA758B99C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9B09BB0C-41C9-4E6F-96B7-D8AAB5F47CEE}" type="sibTrans" cxnId="{8CD587C7-7603-4C59-97F1-061DA758B99C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2764D5C1-2576-46FE-A0D6-C0ABA5C315F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2021 </a:t>
          </a:r>
          <a:r>
            <a:rPr lang="ru-RU" sz="1400" b="1" dirty="0">
              <a:solidFill>
                <a:schemeClr val="bg1"/>
              </a:solidFill>
            </a:rPr>
            <a:t>год </a:t>
          </a:r>
          <a:r>
            <a:rPr lang="ru-RU" sz="1400" b="1" dirty="0" smtClean="0">
              <a:solidFill>
                <a:schemeClr val="bg1"/>
              </a:solidFill>
            </a:rPr>
            <a:t>-2 277,0</a:t>
          </a:r>
          <a:endParaRPr lang="ru-RU" sz="1400" b="1" dirty="0">
            <a:solidFill>
              <a:schemeClr val="bg1"/>
            </a:solidFill>
          </a:endParaRPr>
        </a:p>
      </dgm:t>
    </dgm:pt>
    <dgm:pt modelId="{1ACFE4CA-7F1D-491A-B011-A73D6C6B6203}" type="parTrans" cxnId="{05E5578F-22FD-42BD-97BA-0BAE9D227CF8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4A8887DF-4CA8-40A2-9D65-D353E1DFB462}" type="sibTrans" cxnId="{05E5578F-22FD-42BD-97BA-0BAE9D227CF8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C6427091-CF8D-452D-AEDB-BFFAEEF5957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2022 </a:t>
          </a:r>
          <a:r>
            <a:rPr lang="ru-RU" sz="1400" b="1" dirty="0">
              <a:solidFill>
                <a:schemeClr val="bg1"/>
              </a:solidFill>
            </a:rPr>
            <a:t>год – </a:t>
          </a:r>
          <a:r>
            <a:rPr lang="ru-RU" sz="1400" b="1" dirty="0" smtClean="0">
              <a:solidFill>
                <a:schemeClr val="bg1"/>
              </a:solidFill>
            </a:rPr>
            <a:t>245,1</a:t>
          </a:r>
          <a:endParaRPr lang="ru-RU" sz="1400" b="1" dirty="0">
            <a:solidFill>
              <a:schemeClr val="bg1"/>
            </a:solidFill>
          </a:endParaRPr>
        </a:p>
      </dgm:t>
    </dgm:pt>
    <dgm:pt modelId="{C7B1A692-0A26-4E65-BF13-7B1FF586EBBE}" type="parTrans" cxnId="{DC5718C7-30FB-4679-B5A8-5B0E4827AC88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30FF52A7-03C6-42A8-8ED8-C73BA6FF8675}" type="sibTrans" cxnId="{DC5718C7-30FB-4679-B5A8-5B0E4827AC88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28CE88AF-84E1-4549-BEA1-E27958A5E09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Субвенции</a:t>
          </a:r>
          <a:endParaRPr lang="ru-RU" sz="1400" b="1" dirty="0">
            <a:solidFill>
              <a:schemeClr val="tx1"/>
            </a:solidFill>
          </a:endParaRPr>
        </a:p>
      </dgm:t>
    </dgm:pt>
    <dgm:pt modelId="{8F457A12-DA03-43A0-B70C-FF7E192A1CEF}" type="parTrans" cxnId="{7964B2E7-648B-4790-B648-B1A361C4F1F4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68CF67A1-C95B-4C77-9DC0-CB7377C2B7A4}" type="sibTrans" cxnId="{7964B2E7-648B-4790-B648-B1A361C4F1F4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E75D9C3C-F559-4A22-81D9-305A41EC5F3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2020 </a:t>
          </a:r>
          <a:r>
            <a:rPr lang="ru-RU" sz="1400" b="1" dirty="0">
              <a:solidFill>
                <a:schemeClr val="bg1"/>
              </a:solidFill>
            </a:rPr>
            <a:t>год – </a:t>
          </a:r>
          <a:r>
            <a:rPr lang="ru-RU" sz="1400" b="1" dirty="0" smtClean="0">
              <a:solidFill>
                <a:schemeClr val="bg1"/>
              </a:solidFill>
            </a:rPr>
            <a:t>235,7</a:t>
          </a:r>
          <a:endParaRPr lang="ru-RU" sz="1400" b="1" dirty="0">
            <a:solidFill>
              <a:schemeClr val="bg1"/>
            </a:solidFill>
          </a:endParaRPr>
        </a:p>
      </dgm:t>
    </dgm:pt>
    <dgm:pt modelId="{0F0CD972-A424-45BB-9446-23E7171B0788}" type="parTrans" cxnId="{26CFF121-42C0-42E8-804F-1F1036D96164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81D77704-6F7C-4806-A9DD-327DE1A75070}" type="sibTrans" cxnId="{26CFF121-42C0-42E8-804F-1F1036D96164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5F7D8DC8-3E66-4EF0-9839-51BF92F5A10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2021 </a:t>
          </a:r>
          <a:r>
            <a:rPr lang="ru-RU" sz="1400" b="1" dirty="0">
              <a:solidFill>
                <a:schemeClr val="bg1"/>
              </a:solidFill>
            </a:rPr>
            <a:t>год – </a:t>
          </a:r>
          <a:r>
            <a:rPr lang="ru-RU" sz="1400" b="1" dirty="0" smtClean="0">
              <a:solidFill>
                <a:schemeClr val="bg1"/>
              </a:solidFill>
            </a:rPr>
            <a:t>237,5</a:t>
          </a:r>
          <a:endParaRPr lang="ru-RU" sz="1400" b="1" dirty="0">
            <a:solidFill>
              <a:schemeClr val="bg1"/>
            </a:solidFill>
          </a:endParaRPr>
        </a:p>
      </dgm:t>
    </dgm:pt>
    <dgm:pt modelId="{E1B1D1DE-775C-4A36-BE88-2CE1F0D7C0E0}" type="parTrans" cxnId="{500D0BA0-6599-4BE7-A78E-A14E85639636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1C173008-A85A-4A63-8615-975BDC01DCFD}" type="sibTrans" cxnId="{500D0BA0-6599-4BE7-A78E-A14E85639636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F1425BEC-775D-4469-9CF8-762A515C005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Дотации</a:t>
          </a:r>
          <a:endParaRPr lang="ru-RU" sz="1400" b="1" dirty="0">
            <a:solidFill>
              <a:schemeClr val="tx1"/>
            </a:solidFill>
          </a:endParaRPr>
        </a:p>
      </dgm:t>
    </dgm:pt>
    <dgm:pt modelId="{FC039FDB-8C69-4578-BFFD-375E6EE42BFE}" type="sibTrans" cxnId="{1BFC8D74-45D4-4846-BBA8-9F2319037BCE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9DA0FC30-8D8C-403C-A5CF-40ECAB30A12A}" type="parTrans" cxnId="{1BFC8D74-45D4-4846-BBA8-9F2319037BCE}">
      <dgm:prSet/>
      <dgm:spPr/>
      <dgm:t>
        <a:bodyPr/>
        <a:lstStyle/>
        <a:p>
          <a:endParaRPr lang="ru-RU" sz="1400" b="1">
            <a:solidFill>
              <a:srgbClr val="FFFF00"/>
            </a:solidFill>
          </a:endParaRPr>
        </a:p>
      </dgm:t>
    </dgm:pt>
    <dgm:pt modelId="{41844CF3-FC99-463F-9E1B-B0AB1AE7C1D3}">
      <dgm:prSet phldrT="[Текст]" custT="1"/>
      <dgm:spPr/>
      <dgm:t>
        <a:bodyPr/>
        <a:lstStyle/>
        <a:p>
          <a:endParaRPr lang="ru-RU" sz="1400" b="1" dirty="0">
            <a:solidFill>
              <a:schemeClr val="tx1"/>
            </a:solidFill>
          </a:endParaRPr>
        </a:p>
        <a:p>
          <a:r>
            <a:rPr lang="ru-RU" sz="1400" b="1" dirty="0" smtClean="0">
              <a:solidFill>
                <a:schemeClr val="tx1"/>
              </a:solidFill>
            </a:rPr>
            <a:t>Иные межбюджетные трансферты</a:t>
          </a:r>
          <a:endParaRPr lang="ru-RU" sz="1400" b="1" dirty="0">
            <a:solidFill>
              <a:schemeClr val="tx1"/>
            </a:solidFill>
          </a:endParaRPr>
        </a:p>
      </dgm:t>
    </dgm:pt>
    <dgm:pt modelId="{07A5616C-D60B-4328-8836-F2EBF20CDAC8}" type="parTrans" cxnId="{7D35AAEA-80FA-45D9-A88A-5B3C1070375D}">
      <dgm:prSet/>
      <dgm:spPr/>
      <dgm:t>
        <a:bodyPr/>
        <a:lstStyle/>
        <a:p>
          <a:endParaRPr lang="ru-RU" sz="1400"/>
        </a:p>
      </dgm:t>
    </dgm:pt>
    <dgm:pt modelId="{EE700713-ECC8-455C-895A-31BAB64CAF5A}" type="sibTrans" cxnId="{7D35AAEA-80FA-45D9-A88A-5B3C1070375D}">
      <dgm:prSet/>
      <dgm:spPr/>
      <dgm:t>
        <a:bodyPr/>
        <a:lstStyle/>
        <a:p>
          <a:endParaRPr lang="ru-RU" sz="1400"/>
        </a:p>
      </dgm:t>
    </dgm:pt>
    <dgm:pt modelId="{8BF0ABFB-5CCA-4D82-8AB3-0152D44FDF7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2020 </a:t>
          </a:r>
          <a:r>
            <a:rPr lang="ru-RU" sz="1400" b="1" dirty="0">
              <a:solidFill>
                <a:schemeClr val="bg1"/>
              </a:solidFill>
            </a:rPr>
            <a:t>год – </a:t>
          </a:r>
          <a:r>
            <a:rPr lang="ru-RU" sz="1400" b="1" dirty="0" smtClean="0">
              <a:solidFill>
                <a:schemeClr val="bg1"/>
              </a:solidFill>
            </a:rPr>
            <a:t>2 517,0</a:t>
          </a:r>
          <a:endParaRPr lang="ru-RU" sz="1400" b="1" dirty="0">
            <a:solidFill>
              <a:schemeClr val="bg1"/>
            </a:solidFill>
          </a:endParaRPr>
        </a:p>
      </dgm:t>
    </dgm:pt>
    <dgm:pt modelId="{7102934F-5C43-4327-80B9-6BCA49131193}" type="parTrans" cxnId="{818E4E88-59EE-4380-BBDB-1EC040779357}">
      <dgm:prSet/>
      <dgm:spPr/>
      <dgm:t>
        <a:bodyPr/>
        <a:lstStyle/>
        <a:p>
          <a:endParaRPr lang="ru-RU" sz="1400"/>
        </a:p>
      </dgm:t>
    </dgm:pt>
    <dgm:pt modelId="{518F1CD0-BCD6-46CA-AF3B-05EAD51D662F}" type="sibTrans" cxnId="{818E4E88-59EE-4380-BBDB-1EC040779357}">
      <dgm:prSet/>
      <dgm:spPr/>
      <dgm:t>
        <a:bodyPr/>
        <a:lstStyle/>
        <a:p>
          <a:endParaRPr lang="ru-RU" sz="1400"/>
        </a:p>
      </dgm:t>
    </dgm:pt>
    <dgm:pt modelId="{7FA2FE9D-E83B-47DC-B033-A2412055B55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2021 год – 600,0</a:t>
          </a:r>
          <a:endParaRPr lang="ru-RU" sz="1400" b="1" dirty="0">
            <a:solidFill>
              <a:schemeClr val="bg1"/>
            </a:solidFill>
          </a:endParaRPr>
        </a:p>
      </dgm:t>
    </dgm:pt>
    <dgm:pt modelId="{EAEECDDA-DB6B-48CA-A9A4-B338674F0001}" type="parTrans" cxnId="{7F00073A-492A-4AD6-8B3C-D4813969C293}">
      <dgm:prSet/>
      <dgm:spPr/>
      <dgm:t>
        <a:bodyPr/>
        <a:lstStyle/>
        <a:p>
          <a:endParaRPr lang="ru-RU"/>
        </a:p>
      </dgm:t>
    </dgm:pt>
    <dgm:pt modelId="{58FF6B72-CA7A-453E-AF79-CE34E063E0BA}" type="sibTrans" cxnId="{7F00073A-492A-4AD6-8B3C-D4813969C293}">
      <dgm:prSet/>
      <dgm:spPr/>
      <dgm:t>
        <a:bodyPr/>
        <a:lstStyle/>
        <a:p>
          <a:endParaRPr lang="ru-RU"/>
        </a:p>
      </dgm:t>
    </dgm:pt>
    <dgm:pt modelId="{8BA0E1A6-5FFD-416B-84EF-5CEC76C5B58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2022 год – 600,0</a:t>
          </a:r>
          <a:endParaRPr lang="ru-RU" sz="1400" b="1" dirty="0">
            <a:solidFill>
              <a:schemeClr val="bg1"/>
            </a:solidFill>
          </a:endParaRPr>
        </a:p>
      </dgm:t>
    </dgm:pt>
    <dgm:pt modelId="{A9A37F7F-AC8D-491F-B2D8-D6F4E187C175}" type="parTrans" cxnId="{1FE9BDCC-A7FD-40DB-97B5-A80D573716F3}">
      <dgm:prSet/>
      <dgm:spPr/>
      <dgm:t>
        <a:bodyPr/>
        <a:lstStyle/>
        <a:p>
          <a:endParaRPr lang="ru-RU"/>
        </a:p>
      </dgm:t>
    </dgm:pt>
    <dgm:pt modelId="{F647A61B-AE62-41FC-8D6D-773B9D1DDF6F}" type="sibTrans" cxnId="{1FE9BDCC-A7FD-40DB-97B5-A80D573716F3}">
      <dgm:prSet/>
      <dgm:spPr/>
      <dgm:t>
        <a:bodyPr/>
        <a:lstStyle/>
        <a:p>
          <a:endParaRPr lang="ru-RU"/>
        </a:p>
      </dgm:t>
    </dgm:pt>
    <dgm:pt modelId="{033451A5-7C48-47B5-8DAA-323703ED7D93}" type="pres">
      <dgm:prSet presAssocID="{29C58EC5-04A8-494B-BA10-A6A69A7575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BE94BF-D9D0-4028-A5DC-CF4662A23B67}" type="pres">
      <dgm:prSet presAssocID="{F1425BEC-775D-4469-9CF8-762A515C0057}" presName="compNode" presStyleCnt="0"/>
      <dgm:spPr/>
    </dgm:pt>
    <dgm:pt modelId="{24CFE86C-4382-43F9-B964-3CC2A5ACD379}" type="pres">
      <dgm:prSet presAssocID="{F1425BEC-775D-4469-9CF8-762A515C0057}" presName="aNode" presStyleLbl="bgShp" presStyleIdx="0" presStyleCnt="3"/>
      <dgm:spPr/>
      <dgm:t>
        <a:bodyPr/>
        <a:lstStyle/>
        <a:p>
          <a:endParaRPr lang="ru-RU"/>
        </a:p>
      </dgm:t>
    </dgm:pt>
    <dgm:pt modelId="{8C41C294-3AB8-496A-94BB-4529CEB08376}" type="pres">
      <dgm:prSet presAssocID="{F1425BEC-775D-4469-9CF8-762A515C0057}" presName="textNode" presStyleLbl="bgShp" presStyleIdx="0" presStyleCnt="3"/>
      <dgm:spPr/>
      <dgm:t>
        <a:bodyPr/>
        <a:lstStyle/>
        <a:p>
          <a:endParaRPr lang="ru-RU"/>
        </a:p>
      </dgm:t>
    </dgm:pt>
    <dgm:pt modelId="{B8E83362-7A98-46BB-B656-5FE07052AA12}" type="pres">
      <dgm:prSet presAssocID="{F1425BEC-775D-4469-9CF8-762A515C0057}" presName="compChildNode" presStyleCnt="0"/>
      <dgm:spPr/>
    </dgm:pt>
    <dgm:pt modelId="{F719C42D-A6DA-45D6-9D18-AA99E8F930DA}" type="pres">
      <dgm:prSet presAssocID="{F1425BEC-775D-4469-9CF8-762A515C0057}" presName="theInnerList" presStyleCnt="0"/>
      <dgm:spPr/>
    </dgm:pt>
    <dgm:pt modelId="{DF24ED34-A549-415E-8145-F1AA61A6E1DC}" type="pres">
      <dgm:prSet presAssocID="{DD76B5D4-F29F-4EED-BD4A-35747555EEE3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2A8CC-152E-44C0-A755-CC0A30E9E36C}" type="pres">
      <dgm:prSet presAssocID="{DD76B5D4-F29F-4EED-BD4A-35747555EEE3}" presName="aSpace2" presStyleCnt="0"/>
      <dgm:spPr/>
    </dgm:pt>
    <dgm:pt modelId="{DCC49928-5208-4D3F-A99C-85C1ACF6C501}" type="pres">
      <dgm:prSet presAssocID="{2764D5C1-2576-46FE-A0D6-C0ABA5C315FD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C195A-D79C-47E8-83F8-F2876DD3E183}" type="pres">
      <dgm:prSet presAssocID="{2764D5C1-2576-46FE-A0D6-C0ABA5C315FD}" presName="aSpace2" presStyleCnt="0"/>
      <dgm:spPr/>
    </dgm:pt>
    <dgm:pt modelId="{D421C69C-EBDB-46B8-A013-A9E75CC905C4}" type="pres">
      <dgm:prSet presAssocID="{B9B7BCFA-9DDF-4599-BB3C-421B69736E60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F6570-C30D-45C7-AA57-8338E7737D12}" type="pres">
      <dgm:prSet presAssocID="{F1425BEC-775D-4469-9CF8-762A515C0057}" presName="aSpace" presStyleCnt="0"/>
      <dgm:spPr/>
    </dgm:pt>
    <dgm:pt modelId="{B6941BA1-E690-4783-816A-A52BC7942DCF}" type="pres">
      <dgm:prSet presAssocID="{28CE88AF-84E1-4549-BEA1-E27958A5E09F}" presName="compNode" presStyleCnt="0"/>
      <dgm:spPr/>
    </dgm:pt>
    <dgm:pt modelId="{EEDA1E49-C615-455D-8CA6-EE2077A5FD98}" type="pres">
      <dgm:prSet presAssocID="{28CE88AF-84E1-4549-BEA1-E27958A5E09F}" presName="aNode" presStyleLbl="bgShp" presStyleIdx="1" presStyleCnt="3"/>
      <dgm:spPr/>
      <dgm:t>
        <a:bodyPr/>
        <a:lstStyle/>
        <a:p>
          <a:endParaRPr lang="ru-RU"/>
        </a:p>
      </dgm:t>
    </dgm:pt>
    <dgm:pt modelId="{22C8F1A0-5695-48FC-BC00-BAB5D599FC07}" type="pres">
      <dgm:prSet presAssocID="{28CE88AF-84E1-4549-BEA1-E27958A5E09F}" presName="textNode" presStyleLbl="bgShp" presStyleIdx="1" presStyleCnt="3"/>
      <dgm:spPr/>
      <dgm:t>
        <a:bodyPr/>
        <a:lstStyle/>
        <a:p>
          <a:endParaRPr lang="ru-RU"/>
        </a:p>
      </dgm:t>
    </dgm:pt>
    <dgm:pt modelId="{40CFFB81-570F-4870-ACE4-83C4C126BE3C}" type="pres">
      <dgm:prSet presAssocID="{28CE88AF-84E1-4549-BEA1-E27958A5E09F}" presName="compChildNode" presStyleCnt="0"/>
      <dgm:spPr/>
    </dgm:pt>
    <dgm:pt modelId="{7CB9A3B3-A432-49A5-8A02-2DE270930409}" type="pres">
      <dgm:prSet presAssocID="{28CE88AF-84E1-4549-BEA1-E27958A5E09F}" presName="theInnerList" presStyleCnt="0"/>
      <dgm:spPr/>
    </dgm:pt>
    <dgm:pt modelId="{19D73D54-F691-4251-BD33-9586D53B0318}" type="pres">
      <dgm:prSet presAssocID="{E75D9C3C-F559-4A22-81D9-305A41EC5F3A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98461-8868-4612-BD22-0DACDD153A81}" type="pres">
      <dgm:prSet presAssocID="{E75D9C3C-F559-4A22-81D9-305A41EC5F3A}" presName="aSpace2" presStyleCnt="0"/>
      <dgm:spPr/>
    </dgm:pt>
    <dgm:pt modelId="{0D9A1BFF-1250-4364-9C5A-D8058C0D5C5A}" type="pres">
      <dgm:prSet presAssocID="{5F7D8DC8-3E66-4EF0-9839-51BF92F5A102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59637-2954-4B85-A35F-0D10FB951AE1}" type="pres">
      <dgm:prSet presAssocID="{5F7D8DC8-3E66-4EF0-9839-51BF92F5A102}" presName="aSpace2" presStyleCnt="0"/>
      <dgm:spPr/>
    </dgm:pt>
    <dgm:pt modelId="{695FB285-B562-4274-B092-0C0CD26277A7}" type="pres">
      <dgm:prSet presAssocID="{C6427091-CF8D-452D-AEDB-BFFAEEF59570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CAB50-1345-4D94-B08B-92B1ED3AE0DF}" type="pres">
      <dgm:prSet presAssocID="{28CE88AF-84E1-4549-BEA1-E27958A5E09F}" presName="aSpace" presStyleCnt="0"/>
      <dgm:spPr/>
    </dgm:pt>
    <dgm:pt modelId="{B1D556CC-3A19-4DF8-AFF5-2B773EF73927}" type="pres">
      <dgm:prSet presAssocID="{41844CF3-FC99-463F-9E1B-B0AB1AE7C1D3}" presName="compNode" presStyleCnt="0"/>
      <dgm:spPr/>
    </dgm:pt>
    <dgm:pt modelId="{2CB1C15D-EE0E-4CA8-9946-2A4B786BBF1A}" type="pres">
      <dgm:prSet presAssocID="{41844CF3-FC99-463F-9E1B-B0AB1AE7C1D3}" presName="aNode" presStyleLbl="bgShp" presStyleIdx="2" presStyleCnt="3"/>
      <dgm:spPr/>
      <dgm:t>
        <a:bodyPr/>
        <a:lstStyle/>
        <a:p>
          <a:endParaRPr lang="ru-RU"/>
        </a:p>
      </dgm:t>
    </dgm:pt>
    <dgm:pt modelId="{A0293F41-035F-4D9B-9AD3-633B9E8552D1}" type="pres">
      <dgm:prSet presAssocID="{41844CF3-FC99-463F-9E1B-B0AB1AE7C1D3}" presName="textNode" presStyleLbl="bgShp" presStyleIdx="2" presStyleCnt="3"/>
      <dgm:spPr/>
      <dgm:t>
        <a:bodyPr/>
        <a:lstStyle/>
        <a:p>
          <a:endParaRPr lang="ru-RU"/>
        </a:p>
      </dgm:t>
    </dgm:pt>
    <dgm:pt modelId="{FB7FB011-33A3-4577-96CE-BB1882BEE7E5}" type="pres">
      <dgm:prSet presAssocID="{41844CF3-FC99-463F-9E1B-B0AB1AE7C1D3}" presName="compChildNode" presStyleCnt="0"/>
      <dgm:spPr/>
    </dgm:pt>
    <dgm:pt modelId="{24213DD7-4ABA-45B1-BE88-DE2E2D6A0F66}" type="pres">
      <dgm:prSet presAssocID="{41844CF3-FC99-463F-9E1B-B0AB1AE7C1D3}" presName="theInnerList" presStyleCnt="0"/>
      <dgm:spPr/>
    </dgm:pt>
    <dgm:pt modelId="{2E72DA5A-C379-4253-A91F-7985407D99D8}" type="pres">
      <dgm:prSet presAssocID="{8BF0ABFB-5CCA-4D82-8AB3-0152D44FDF74}" presName="childNode" presStyleLbl="node1" presStyleIdx="6" presStyleCnt="9" custScaleY="206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FD0FE-A1C4-417B-B897-29292243D720}" type="pres">
      <dgm:prSet presAssocID="{8BF0ABFB-5CCA-4D82-8AB3-0152D44FDF74}" presName="aSpace2" presStyleCnt="0"/>
      <dgm:spPr/>
    </dgm:pt>
    <dgm:pt modelId="{F0588A6B-FE27-48D4-B399-3CA58C0CB073}" type="pres">
      <dgm:prSet presAssocID="{7FA2FE9D-E83B-47DC-B033-A2412055B556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299CA-27EE-4B97-A50E-7B728BDB37F3}" type="pres">
      <dgm:prSet presAssocID="{7FA2FE9D-E83B-47DC-B033-A2412055B556}" presName="aSpace2" presStyleCnt="0"/>
      <dgm:spPr/>
    </dgm:pt>
    <dgm:pt modelId="{B850CD91-AA92-4329-B4B1-DA86BA2BF647}" type="pres">
      <dgm:prSet presAssocID="{8BA0E1A6-5FFD-416B-84EF-5CEC76C5B58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64B2E7-648B-4790-B648-B1A361C4F1F4}" srcId="{29C58EC5-04A8-494B-BA10-A6A69A757514}" destId="{28CE88AF-84E1-4549-BEA1-E27958A5E09F}" srcOrd="1" destOrd="0" parTransId="{8F457A12-DA03-43A0-B70C-FF7E192A1CEF}" sibTransId="{68CF67A1-C95B-4C77-9DC0-CB7377C2B7A4}"/>
    <dgm:cxn modelId="{7AF4DBBA-31FC-4DEE-90EF-D77EEBFCEEEA}" srcId="{F1425BEC-775D-4469-9CF8-762A515C0057}" destId="{B9B7BCFA-9DDF-4599-BB3C-421B69736E60}" srcOrd="2" destOrd="0" parTransId="{3823EAA7-120C-47C4-9911-5DB18E55AD20}" sibTransId="{46233EF3-3F3A-4A8E-AA44-7AD08F5CA62D}"/>
    <dgm:cxn modelId="{1347B23E-751A-4F0A-B156-15032FC0754A}" type="presOf" srcId="{41844CF3-FC99-463F-9E1B-B0AB1AE7C1D3}" destId="{A0293F41-035F-4D9B-9AD3-633B9E8552D1}" srcOrd="1" destOrd="0" presId="urn:microsoft.com/office/officeart/2005/8/layout/lProcess2"/>
    <dgm:cxn modelId="{3152BA39-8059-4095-BA46-E36763BE3642}" type="presOf" srcId="{29C58EC5-04A8-494B-BA10-A6A69A757514}" destId="{033451A5-7C48-47B5-8DAA-323703ED7D93}" srcOrd="0" destOrd="0" presId="urn:microsoft.com/office/officeart/2005/8/layout/lProcess2"/>
    <dgm:cxn modelId="{500D0BA0-6599-4BE7-A78E-A14E85639636}" srcId="{28CE88AF-84E1-4549-BEA1-E27958A5E09F}" destId="{5F7D8DC8-3E66-4EF0-9839-51BF92F5A102}" srcOrd="1" destOrd="0" parTransId="{E1B1D1DE-775C-4A36-BE88-2CE1F0D7C0E0}" sibTransId="{1C173008-A85A-4A63-8615-975BDC01DCFD}"/>
    <dgm:cxn modelId="{7D35AAEA-80FA-45D9-A88A-5B3C1070375D}" srcId="{29C58EC5-04A8-494B-BA10-A6A69A757514}" destId="{41844CF3-FC99-463F-9E1B-B0AB1AE7C1D3}" srcOrd="2" destOrd="0" parTransId="{07A5616C-D60B-4328-8836-F2EBF20CDAC8}" sibTransId="{EE700713-ECC8-455C-895A-31BAB64CAF5A}"/>
    <dgm:cxn modelId="{2DA35E1A-EE4C-4AF0-8665-D5279C104332}" type="presOf" srcId="{E75D9C3C-F559-4A22-81D9-305A41EC5F3A}" destId="{19D73D54-F691-4251-BD33-9586D53B0318}" srcOrd="0" destOrd="0" presId="urn:microsoft.com/office/officeart/2005/8/layout/lProcess2"/>
    <dgm:cxn modelId="{3222212D-AE1D-481F-93CB-0A037BDB05DC}" type="presOf" srcId="{C6427091-CF8D-452D-AEDB-BFFAEEF59570}" destId="{695FB285-B562-4274-B092-0C0CD26277A7}" srcOrd="0" destOrd="0" presId="urn:microsoft.com/office/officeart/2005/8/layout/lProcess2"/>
    <dgm:cxn modelId="{26CFF121-42C0-42E8-804F-1F1036D96164}" srcId="{28CE88AF-84E1-4549-BEA1-E27958A5E09F}" destId="{E75D9C3C-F559-4A22-81D9-305A41EC5F3A}" srcOrd="0" destOrd="0" parTransId="{0F0CD972-A424-45BB-9446-23E7171B0788}" sibTransId="{81D77704-6F7C-4806-A9DD-327DE1A75070}"/>
    <dgm:cxn modelId="{1BFC8D74-45D4-4846-BBA8-9F2319037BCE}" srcId="{29C58EC5-04A8-494B-BA10-A6A69A757514}" destId="{F1425BEC-775D-4469-9CF8-762A515C0057}" srcOrd="0" destOrd="0" parTransId="{9DA0FC30-8D8C-403C-A5CF-40ECAB30A12A}" sibTransId="{FC039FDB-8C69-4578-BFFD-375E6EE42BFE}"/>
    <dgm:cxn modelId="{8CD587C7-7603-4C59-97F1-061DA758B99C}" srcId="{F1425BEC-775D-4469-9CF8-762A515C0057}" destId="{DD76B5D4-F29F-4EED-BD4A-35747555EEE3}" srcOrd="0" destOrd="0" parTransId="{F6904E21-3045-43B7-9095-499E3A4F3AC3}" sibTransId="{9B09BB0C-41C9-4E6F-96B7-D8AAB5F47CEE}"/>
    <dgm:cxn modelId="{54F1FCBB-0C36-4D94-B9C9-4CDF974146F7}" type="presOf" srcId="{5F7D8DC8-3E66-4EF0-9839-51BF92F5A102}" destId="{0D9A1BFF-1250-4364-9C5A-D8058C0D5C5A}" srcOrd="0" destOrd="0" presId="urn:microsoft.com/office/officeart/2005/8/layout/lProcess2"/>
    <dgm:cxn modelId="{05E5578F-22FD-42BD-97BA-0BAE9D227CF8}" srcId="{F1425BEC-775D-4469-9CF8-762A515C0057}" destId="{2764D5C1-2576-46FE-A0D6-C0ABA5C315FD}" srcOrd="1" destOrd="0" parTransId="{1ACFE4CA-7F1D-491A-B011-A73D6C6B6203}" sibTransId="{4A8887DF-4CA8-40A2-9D65-D353E1DFB462}"/>
    <dgm:cxn modelId="{5B5A38C5-BDE6-493A-B8A5-2F0B66BA5781}" type="presOf" srcId="{B9B7BCFA-9DDF-4599-BB3C-421B69736E60}" destId="{D421C69C-EBDB-46B8-A013-A9E75CC905C4}" srcOrd="0" destOrd="0" presId="urn:microsoft.com/office/officeart/2005/8/layout/lProcess2"/>
    <dgm:cxn modelId="{591CE124-2EAD-4421-96E2-34623911B00A}" type="presOf" srcId="{8BF0ABFB-5CCA-4D82-8AB3-0152D44FDF74}" destId="{2E72DA5A-C379-4253-A91F-7985407D99D8}" srcOrd="0" destOrd="0" presId="urn:microsoft.com/office/officeart/2005/8/layout/lProcess2"/>
    <dgm:cxn modelId="{1FE9BDCC-A7FD-40DB-97B5-A80D573716F3}" srcId="{41844CF3-FC99-463F-9E1B-B0AB1AE7C1D3}" destId="{8BA0E1A6-5FFD-416B-84EF-5CEC76C5B58D}" srcOrd="2" destOrd="0" parTransId="{A9A37F7F-AC8D-491F-B2D8-D6F4E187C175}" sibTransId="{F647A61B-AE62-41FC-8D6D-773B9D1DDF6F}"/>
    <dgm:cxn modelId="{36F5334E-3A04-4C47-8D9A-F74DEE956D81}" type="presOf" srcId="{8BA0E1A6-5FFD-416B-84EF-5CEC76C5B58D}" destId="{B850CD91-AA92-4329-B4B1-DA86BA2BF647}" srcOrd="0" destOrd="0" presId="urn:microsoft.com/office/officeart/2005/8/layout/lProcess2"/>
    <dgm:cxn modelId="{7F00073A-492A-4AD6-8B3C-D4813969C293}" srcId="{41844CF3-FC99-463F-9E1B-B0AB1AE7C1D3}" destId="{7FA2FE9D-E83B-47DC-B033-A2412055B556}" srcOrd="1" destOrd="0" parTransId="{EAEECDDA-DB6B-48CA-A9A4-B338674F0001}" sibTransId="{58FF6B72-CA7A-453E-AF79-CE34E063E0BA}"/>
    <dgm:cxn modelId="{49663B6F-EB2B-4618-9F98-65D53C82B2CF}" type="presOf" srcId="{28CE88AF-84E1-4549-BEA1-E27958A5E09F}" destId="{EEDA1E49-C615-455D-8CA6-EE2077A5FD98}" srcOrd="0" destOrd="0" presId="urn:microsoft.com/office/officeart/2005/8/layout/lProcess2"/>
    <dgm:cxn modelId="{BA5550B2-FC7E-4E7B-98E4-C142159B46A9}" type="presOf" srcId="{28CE88AF-84E1-4549-BEA1-E27958A5E09F}" destId="{22C8F1A0-5695-48FC-BC00-BAB5D599FC07}" srcOrd="1" destOrd="0" presId="urn:microsoft.com/office/officeart/2005/8/layout/lProcess2"/>
    <dgm:cxn modelId="{EC8E0D9E-842A-4F8C-B0DE-BEDF9D78DC19}" type="presOf" srcId="{7FA2FE9D-E83B-47DC-B033-A2412055B556}" destId="{F0588A6B-FE27-48D4-B399-3CA58C0CB073}" srcOrd="0" destOrd="0" presId="urn:microsoft.com/office/officeart/2005/8/layout/lProcess2"/>
    <dgm:cxn modelId="{DC5718C7-30FB-4679-B5A8-5B0E4827AC88}" srcId="{28CE88AF-84E1-4549-BEA1-E27958A5E09F}" destId="{C6427091-CF8D-452D-AEDB-BFFAEEF59570}" srcOrd="2" destOrd="0" parTransId="{C7B1A692-0A26-4E65-BF13-7B1FF586EBBE}" sibTransId="{30FF52A7-03C6-42A8-8ED8-C73BA6FF8675}"/>
    <dgm:cxn modelId="{95181774-59F9-496A-827E-E56E1D2DE33A}" type="presOf" srcId="{F1425BEC-775D-4469-9CF8-762A515C0057}" destId="{8C41C294-3AB8-496A-94BB-4529CEB08376}" srcOrd="1" destOrd="0" presId="urn:microsoft.com/office/officeart/2005/8/layout/lProcess2"/>
    <dgm:cxn modelId="{3BD13575-493E-40BA-A8A8-D734AA505720}" type="presOf" srcId="{2764D5C1-2576-46FE-A0D6-C0ABA5C315FD}" destId="{DCC49928-5208-4D3F-A99C-85C1ACF6C501}" srcOrd="0" destOrd="0" presId="urn:microsoft.com/office/officeart/2005/8/layout/lProcess2"/>
    <dgm:cxn modelId="{98AFE050-5680-48F1-B797-E3710C5C1828}" type="presOf" srcId="{41844CF3-FC99-463F-9E1B-B0AB1AE7C1D3}" destId="{2CB1C15D-EE0E-4CA8-9946-2A4B786BBF1A}" srcOrd="0" destOrd="0" presId="urn:microsoft.com/office/officeart/2005/8/layout/lProcess2"/>
    <dgm:cxn modelId="{CB420D61-28B4-4295-B294-2BEECBED2A9E}" type="presOf" srcId="{F1425BEC-775D-4469-9CF8-762A515C0057}" destId="{24CFE86C-4382-43F9-B964-3CC2A5ACD379}" srcOrd="0" destOrd="0" presId="urn:microsoft.com/office/officeart/2005/8/layout/lProcess2"/>
    <dgm:cxn modelId="{818E4E88-59EE-4380-BBDB-1EC040779357}" srcId="{41844CF3-FC99-463F-9E1B-B0AB1AE7C1D3}" destId="{8BF0ABFB-5CCA-4D82-8AB3-0152D44FDF74}" srcOrd="0" destOrd="0" parTransId="{7102934F-5C43-4327-80B9-6BCA49131193}" sibTransId="{518F1CD0-BCD6-46CA-AF3B-05EAD51D662F}"/>
    <dgm:cxn modelId="{1A6BB5A4-BCC6-44D3-B301-F114CC736A44}" type="presOf" srcId="{DD76B5D4-F29F-4EED-BD4A-35747555EEE3}" destId="{DF24ED34-A549-415E-8145-F1AA61A6E1DC}" srcOrd="0" destOrd="0" presId="urn:microsoft.com/office/officeart/2005/8/layout/lProcess2"/>
    <dgm:cxn modelId="{2AEA9B6F-375A-4A80-AEE6-A6B57D5516E1}" type="presParOf" srcId="{033451A5-7C48-47B5-8DAA-323703ED7D93}" destId="{93BE94BF-D9D0-4028-A5DC-CF4662A23B67}" srcOrd="0" destOrd="0" presId="urn:microsoft.com/office/officeart/2005/8/layout/lProcess2"/>
    <dgm:cxn modelId="{8DF89D34-8F8C-4EAB-81DD-B09E608BD1CC}" type="presParOf" srcId="{93BE94BF-D9D0-4028-A5DC-CF4662A23B67}" destId="{24CFE86C-4382-43F9-B964-3CC2A5ACD379}" srcOrd="0" destOrd="0" presId="urn:microsoft.com/office/officeart/2005/8/layout/lProcess2"/>
    <dgm:cxn modelId="{AACE57AA-5933-417C-A03D-7121EC1DDBC3}" type="presParOf" srcId="{93BE94BF-D9D0-4028-A5DC-CF4662A23B67}" destId="{8C41C294-3AB8-496A-94BB-4529CEB08376}" srcOrd="1" destOrd="0" presId="urn:microsoft.com/office/officeart/2005/8/layout/lProcess2"/>
    <dgm:cxn modelId="{040B2856-178F-431D-820A-D03CE341DC79}" type="presParOf" srcId="{93BE94BF-D9D0-4028-A5DC-CF4662A23B67}" destId="{B8E83362-7A98-46BB-B656-5FE07052AA12}" srcOrd="2" destOrd="0" presId="urn:microsoft.com/office/officeart/2005/8/layout/lProcess2"/>
    <dgm:cxn modelId="{DCD7FF5F-9A25-48CD-ABDF-18BF46BF8685}" type="presParOf" srcId="{B8E83362-7A98-46BB-B656-5FE07052AA12}" destId="{F719C42D-A6DA-45D6-9D18-AA99E8F930DA}" srcOrd="0" destOrd="0" presId="urn:microsoft.com/office/officeart/2005/8/layout/lProcess2"/>
    <dgm:cxn modelId="{1783F1F8-7F8D-4BF9-858A-96E13F64D8AE}" type="presParOf" srcId="{F719C42D-A6DA-45D6-9D18-AA99E8F930DA}" destId="{DF24ED34-A549-415E-8145-F1AA61A6E1DC}" srcOrd="0" destOrd="0" presId="urn:microsoft.com/office/officeart/2005/8/layout/lProcess2"/>
    <dgm:cxn modelId="{AAAAB21D-A622-48AB-A20A-4D5F6A0BC82A}" type="presParOf" srcId="{F719C42D-A6DA-45D6-9D18-AA99E8F930DA}" destId="{3DD2A8CC-152E-44C0-A755-CC0A30E9E36C}" srcOrd="1" destOrd="0" presId="urn:microsoft.com/office/officeart/2005/8/layout/lProcess2"/>
    <dgm:cxn modelId="{5DE9D2C2-FC9E-49C5-82A8-7C4708B4B8ED}" type="presParOf" srcId="{F719C42D-A6DA-45D6-9D18-AA99E8F930DA}" destId="{DCC49928-5208-4D3F-A99C-85C1ACF6C501}" srcOrd="2" destOrd="0" presId="urn:microsoft.com/office/officeart/2005/8/layout/lProcess2"/>
    <dgm:cxn modelId="{7ACE8580-029A-4497-B3E1-813FC87A51A8}" type="presParOf" srcId="{F719C42D-A6DA-45D6-9D18-AA99E8F930DA}" destId="{241C195A-D79C-47E8-83F8-F2876DD3E183}" srcOrd="3" destOrd="0" presId="urn:microsoft.com/office/officeart/2005/8/layout/lProcess2"/>
    <dgm:cxn modelId="{8DA99CDA-E7EE-43AF-918C-9658E1C32618}" type="presParOf" srcId="{F719C42D-A6DA-45D6-9D18-AA99E8F930DA}" destId="{D421C69C-EBDB-46B8-A013-A9E75CC905C4}" srcOrd="4" destOrd="0" presId="urn:microsoft.com/office/officeart/2005/8/layout/lProcess2"/>
    <dgm:cxn modelId="{85983353-F065-4A25-BB40-69EE08ECB728}" type="presParOf" srcId="{033451A5-7C48-47B5-8DAA-323703ED7D93}" destId="{6C5F6570-C30D-45C7-AA57-8338E7737D12}" srcOrd="1" destOrd="0" presId="urn:microsoft.com/office/officeart/2005/8/layout/lProcess2"/>
    <dgm:cxn modelId="{A095FE25-A8A4-4D90-B067-99532A3D5BA6}" type="presParOf" srcId="{033451A5-7C48-47B5-8DAA-323703ED7D93}" destId="{B6941BA1-E690-4783-816A-A52BC7942DCF}" srcOrd="2" destOrd="0" presId="urn:microsoft.com/office/officeart/2005/8/layout/lProcess2"/>
    <dgm:cxn modelId="{18E58720-84E0-45AF-BEE1-2894983337BC}" type="presParOf" srcId="{B6941BA1-E690-4783-816A-A52BC7942DCF}" destId="{EEDA1E49-C615-455D-8CA6-EE2077A5FD98}" srcOrd="0" destOrd="0" presId="urn:microsoft.com/office/officeart/2005/8/layout/lProcess2"/>
    <dgm:cxn modelId="{F4CBC5B1-EB04-400A-971F-569349EF87D7}" type="presParOf" srcId="{B6941BA1-E690-4783-816A-A52BC7942DCF}" destId="{22C8F1A0-5695-48FC-BC00-BAB5D599FC07}" srcOrd="1" destOrd="0" presId="urn:microsoft.com/office/officeart/2005/8/layout/lProcess2"/>
    <dgm:cxn modelId="{F38675CE-D318-4121-97AB-CF7FCDD1E178}" type="presParOf" srcId="{B6941BA1-E690-4783-816A-A52BC7942DCF}" destId="{40CFFB81-570F-4870-ACE4-83C4C126BE3C}" srcOrd="2" destOrd="0" presId="urn:microsoft.com/office/officeart/2005/8/layout/lProcess2"/>
    <dgm:cxn modelId="{347E92E9-24B1-48FB-9576-7DAEBEDFDC26}" type="presParOf" srcId="{40CFFB81-570F-4870-ACE4-83C4C126BE3C}" destId="{7CB9A3B3-A432-49A5-8A02-2DE270930409}" srcOrd="0" destOrd="0" presId="urn:microsoft.com/office/officeart/2005/8/layout/lProcess2"/>
    <dgm:cxn modelId="{CC180C96-EDBD-4CA0-970A-5A3CAE3E002A}" type="presParOf" srcId="{7CB9A3B3-A432-49A5-8A02-2DE270930409}" destId="{19D73D54-F691-4251-BD33-9586D53B0318}" srcOrd="0" destOrd="0" presId="urn:microsoft.com/office/officeart/2005/8/layout/lProcess2"/>
    <dgm:cxn modelId="{07C4800C-11B4-490D-A53C-587D96372D54}" type="presParOf" srcId="{7CB9A3B3-A432-49A5-8A02-2DE270930409}" destId="{EC998461-8868-4612-BD22-0DACDD153A81}" srcOrd="1" destOrd="0" presId="urn:microsoft.com/office/officeart/2005/8/layout/lProcess2"/>
    <dgm:cxn modelId="{49D02210-D178-4D6F-BFE0-DA08D296BF30}" type="presParOf" srcId="{7CB9A3B3-A432-49A5-8A02-2DE270930409}" destId="{0D9A1BFF-1250-4364-9C5A-D8058C0D5C5A}" srcOrd="2" destOrd="0" presId="urn:microsoft.com/office/officeart/2005/8/layout/lProcess2"/>
    <dgm:cxn modelId="{BD5BDD3D-3DA7-40AA-B112-3FD15398BAC2}" type="presParOf" srcId="{7CB9A3B3-A432-49A5-8A02-2DE270930409}" destId="{9EA59637-2954-4B85-A35F-0D10FB951AE1}" srcOrd="3" destOrd="0" presId="urn:microsoft.com/office/officeart/2005/8/layout/lProcess2"/>
    <dgm:cxn modelId="{EF6A34A5-E2D3-4E79-A3EF-81D560398F5A}" type="presParOf" srcId="{7CB9A3B3-A432-49A5-8A02-2DE270930409}" destId="{695FB285-B562-4274-B092-0C0CD26277A7}" srcOrd="4" destOrd="0" presId="urn:microsoft.com/office/officeart/2005/8/layout/lProcess2"/>
    <dgm:cxn modelId="{4A9709D3-0445-4AA4-BD60-5DF038322600}" type="presParOf" srcId="{033451A5-7C48-47B5-8DAA-323703ED7D93}" destId="{7F8CAB50-1345-4D94-B08B-92B1ED3AE0DF}" srcOrd="3" destOrd="0" presId="urn:microsoft.com/office/officeart/2005/8/layout/lProcess2"/>
    <dgm:cxn modelId="{71E8081D-D61C-4BF8-B5DB-BE77808E6877}" type="presParOf" srcId="{033451A5-7C48-47B5-8DAA-323703ED7D93}" destId="{B1D556CC-3A19-4DF8-AFF5-2B773EF73927}" srcOrd="4" destOrd="0" presId="urn:microsoft.com/office/officeart/2005/8/layout/lProcess2"/>
    <dgm:cxn modelId="{7B5676F3-01CC-4785-8937-61DD8AA4FA3B}" type="presParOf" srcId="{B1D556CC-3A19-4DF8-AFF5-2B773EF73927}" destId="{2CB1C15D-EE0E-4CA8-9946-2A4B786BBF1A}" srcOrd="0" destOrd="0" presId="urn:microsoft.com/office/officeart/2005/8/layout/lProcess2"/>
    <dgm:cxn modelId="{3FAF50C6-581D-41B5-967D-AA8EAA6AC08A}" type="presParOf" srcId="{B1D556CC-3A19-4DF8-AFF5-2B773EF73927}" destId="{A0293F41-035F-4D9B-9AD3-633B9E8552D1}" srcOrd="1" destOrd="0" presId="urn:microsoft.com/office/officeart/2005/8/layout/lProcess2"/>
    <dgm:cxn modelId="{032AEADF-A73A-4377-954B-6AAF9B4001F6}" type="presParOf" srcId="{B1D556CC-3A19-4DF8-AFF5-2B773EF73927}" destId="{FB7FB011-33A3-4577-96CE-BB1882BEE7E5}" srcOrd="2" destOrd="0" presId="urn:microsoft.com/office/officeart/2005/8/layout/lProcess2"/>
    <dgm:cxn modelId="{F2EC2DC6-9C3B-4BD8-B9A4-CB9B8DB5B95F}" type="presParOf" srcId="{FB7FB011-33A3-4577-96CE-BB1882BEE7E5}" destId="{24213DD7-4ABA-45B1-BE88-DE2E2D6A0F66}" srcOrd="0" destOrd="0" presId="urn:microsoft.com/office/officeart/2005/8/layout/lProcess2"/>
    <dgm:cxn modelId="{CE8A305A-8530-41B3-9FF4-BF552F803FC9}" type="presParOf" srcId="{24213DD7-4ABA-45B1-BE88-DE2E2D6A0F66}" destId="{2E72DA5A-C379-4253-A91F-7985407D99D8}" srcOrd="0" destOrd="0" presId="urn:microsoft.com/office/officeart/2005/8/layout/lProcess2"/>
    <dgm:cxn modelId="{839F12CD-CA04-4757-AE71-954B2C5A089F}" type="presParOf" srcId="{24213DD7-4ABA-45B1-BE88-DE2E2D6A0F66}" destId="{2E2FD0FE-A1C4-417B-B897-29292243D720}" srcOrd="1" destOrd="0" presId="urn:microsoft.com/office/officeart/2005/8/layout/lProcess2"/>
    <dgm:cxn modelId="{9390D77A-52A5-448F-842B-3FD0DF247574}" type="presParOf" srcId="{24213DD7-4ABA-45B1-BE88-DE2E2D6A0F66}" destId="{F0588A6B-FE27-48D4-B399-3CA58C0CB073}" srcOrd="2" destOrd="0" presId="urn:microsoft.com/office/officeart/2005/8/layout/lProcess2"/>
    <dgm:cxn modelId="{DC925151-7AA3-4D7B-83D9-7D03C43D460B}" type="presParOf" srcId="{24213DD7-4ABA-45B1-BE88-DE2E2D6A0F66}" destId="{65F299CA-27EE-4B97-A50E-7B728BDB37F3}" srcOrd="3" destOrd="0" presId="urn:microsoft.com/office/officeart/2005/8/layout/lProcess2"/>
    <dgm:cxn modelId="{BCDB6E6E-ED52-472A-8F0D-FAAE78C3F77C}" type="presParOf" srcId="{24213DD7-4ABA-45B1-BE88-DE2E2D6A0F66}" destId="{B850CD91-AA92-4329-B4B1-DA86BA2BF64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D1D84-E1FF-4DA2-B8B3-E2900FDDB5E0}">
      <dsp:nvSpPr>
        <dsp:cNvPr id="0" name=""/>
        <dsp:cNvSpPr/>
      </dsp:nvSpPr>
      <dsp:spPr>
        <a:xfrm>
          <a:off x="361185" y="152"/>
          <a:ext cx="1712229" cy="71407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itchFamily="18" charset="0"/>
            </a:rPr>
            <a:t>ДОХОДЫ</a:t>
          </a:r>
          <a:endParaRPr lang="ru-RU" sz="1800" kern="1200" dirty="0">
            <a:latin typeface="Constantia" pitchFamily="18" charset="0"/>
          </a:endParaRPr>
        </a:p>
      </dsp:txBody>
      <dsp:txXfrm>
        <a:off x="361185" y="152"/>
        <a:ext cx="1712229" cy="714074"/>
      </dsp:txXfrm>
    </dsp:sp>
    <dsp:sp modelId="{62F5E5E3-36AB-4AF7-974E-F806B39BAE38}">
      <dsp:nvSpPr>
        <dsp:cNvPr id="0" name=""/>
        <dsp:cNvSpPr/>
      </dsp:nvSpPr>
      <dsp:spPr>
        <a:xfrm>
          <a:off x="2131398" y="150108"/>
          <a:ext cx="331454" cy="414163"/>
        </a:xfrm>
        <a:prstGeom prst="mathMinus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2131398" y="150108"/>
        <a:ext cx="331454" cy="414163"/>
      </dsp:txXfrm>
    </dsp:sp>
    <dsp:sp modelId="{A4C067B2-BF75-4A5F-A5DE-03D1350C7F25}">
      <dsp:nvSpPr>
        <dsp:cNvPr id="0" name=""/>
        <dsp:cNvSpPr/>
      </dsp:nvSpPr>
      <dsp:spPr>
        <a:xfrm>
          <a:off x="2520836" y="152"/>
          <a:ext cx="1663944" cy="71407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itchFamily="18" charset="0"/>
            </a:rPr>
            <a:t>РАСХОДЫ</a:t>
          </a:r>
          <a:endParaRPr lang="ru-RU" sz="1800" kern="1200" dirty="0">
            <a:latin typeface="Constantia" pitchFamily="18" charset="0"/>
          </a:endParaRPr>
        </a:p>
      </dsp:txBody>
      <dsp:txXfrm>
        <a:off x="2520836" y="152"/>
        <a:ext cx="1663944" cy="714074"/>
      </dsp:txXfrm>
    </dsp:sp>
    <dsp:sp modelId="{6F057B52-381A-44D7-BEBB-ACA213E8E3C3}">
      <dsp:nvSpPr>
        <dsp:cNvPr id="0" name=""/>
        <dsp:cNvSpPr/>
      </dsp:nvSpPr>
      <dsp:spPr>
        <a:xfrm>
          <a:off x="4273006" y="144405"/>
          <a:ext cx="414163" cy="414163"/>
        </a:xfrm>
        <a:prstGeom prst="mathEqual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273006" y="144405"/>
        <a:ext cx="414163" cy="414163"/>
      </dsp:txXfrm>
    </dsp:sp>
    <dsp:sp modelId="{BB71A031-8EF6-4B7A-AEFD-D7FFEE62A19E}">
      <dsp:nvSpPr>
        <dsp:cNvPr id="0" name=""/>
        <dsp:cNvSpPr/>
      </dsp:nvSpPr>
      <dsp:spPr>
        <a:xfrm>
          <a:off x="4714909" y="152"/>
          <a:ext cx="2282018" cy="71407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nstantia" pitchFamily="18" charset="0"/>
            </a:rPr>
            <a:t>ДЕФИЦИТ(-),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nstantia" pitchFamily="18" charset="0"/>
            </a:rPr>
            <a:t> ПРОФИЦИТ (+)</a:t>
          </a:r>
          <a:endParaRPr lang="ru-RU" sz="1600" kern="1200" dirty="0">
            <a:latin typeface="Constantia" pitchFamily="18" charset="0"/>
          </a:endParaRPr>
        </a:p>
      </dsp:txBody>
      <dsp:txXfrm>
        <a:off x="4714909" y="152"/>
        <a:ext cx="2282018" cy="7140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8FC5F8-C5D1-49C5-9F8A-F2E43B4AC86F}">
      <dsp:nvSpPr>
        <dsp:cNvPr id="0" name=""/>
        <dsp:cNvSpPr/>
      </dsp:nvSpPr>
      <dsp:spPr>
        <a:xfrm>
          <a:off x="6549" y="74460"/>
          <a:ext cx="4291711" cy="31950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0" lvl="1" indent="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Constantia" pitchFamily="18" charset="0"/>
            </a:rPr>
            <a:t>В случае превышения расходов над доходами образуется дефицит бюджета (необходимы источники покрытия дефицита, можно например использовать остатки средств ил</a:t>
          </a:r>
          <a:r>
            <a:rPr lang="ru-RU" sz="2100" kern="1200" dirty="0" smtClean="0">
              <a:latin typeface="Constantia" pitchFamily="18" charset="0"/>
            </a:rPr>
            <a:t>и привлечь средства в долг)</a:t>
          </a:r>
          <a:endParaRPr lang="ru-RU" sz="2100" kern="1200" dirty="0">
            <a:latin typeface="Constantia" pitchFamily="18" charset="0"/>
          </a:endParaRPr>
        </a:p>
      </dsp:txBody>
      <dsp:txXfrm>
        <a:off x="6549" y="74460"/>
        <a:ext cx="4291711" cy="3195097"/>
      </dsp:txXfrm>
    </dsp:sp>
    <dsp:sp modelId="{EFA291F9-79D7-4A2B-BDDC-CA31E4FD0519}">
      <dsp:nvSpPr>
        <dsp:cNvPr id="0" name=""/>
        <dsp:cNvSpPr/>
      </dsp:nvSpPr>
      <dsp:spPr>
        <a:xfrm>
          <a:off x="26870" y="2456434"/>
          <a:ext cx="4251069" cy="84943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itchFamily="18" charset="0"/>
            </a:rPr>
            <a:t>ДЕФИЦИТ (</a:t>
          </a:r>
          <a:r>
            <a:rPr lang="ru-RU" sz="2400" b="1" kern="1200" dirty="0" smtClean="0">
              <a:latin typeface="Constantia" pitchFamily="18" charset="0"/>
            </a:rPr>
            <a:t>расходы больше доходов</a:t>
          </a:r>
          <a:r>
            <a:rPr lang="ru-RU" sz="2000" b="1" kern="1200" dirty="0" smtClean="0">
              <a:latin typeface="Constantia" pitchFamily="18" charset="0"/>
            </a:rPr>
            <a:t>)</a:t>
          </a:r>
          <a:endParaRPr lang="ru-RU" sz="2000" b="1" kern="1200" dirty="0">
            <a:latin typeface="Constantia" pitchFamily="18" charset="0"/>
          </a:endParaRPr>
        </a:p>
      </dsp:txBody>
      <dsp:txXfrm>
        <a:off x="26870" y="2456434"/>
        <a:ext cx="2993710" cy="849437"/>
      </dsp:txXfrm>
    </dsp:sp>
    <dsp:sp modelId="{E49BD400-7CA2-4092-BC45-324C69B97FD3}">
      <dsp:nvSpPr>
        <dsp:cNvPr id="0" name=""/>
        <dsp:cNvSpPr/>
      </dsp:nvSpPr>
      <dsp:spPr>
        <a:xfrm>
          <a:off x="3207625" y="2521357"/>
          <a:ext cx="792907" cy="7929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6071F-705B-4077-A502-180BF30CD956}">
      <dsp:nvSpPr>
        <dsp:cNvPr id="0" name=""/>
        <dsp:cNvSpPr/>
      </dsp:nvSpPr>
      <dsp:spPr>
        <a:xfrm>
          <a:off x="4505074" y="93502"/>
          <a:ext cx="4193436" cy="31189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0" lvl="1" indent="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925763" algn="l"/>
            </a:tabLst>
          </a:pPr>
          <a:r>
            <a:rPr lang="ru-RU" sz="2200" kern="1200" dirty="0" smtClean="0">
              <a:latin typeface="Constantia" pitchFamily="18" charset="0"/>
            </a:rPr>
            <a:t>В случае превышения доходов над расходами образуется </a:t>
          </a:r>
          <a:r>
            <a:rPr lang="ru-RU" sz="2200" kern="1200" dirty="0" err="1" smtClean="0">
              <a:latin typeface="Constantia" pitchFamily="18" charset="0"/>
            </a:rPr>
            <a:t>профицит</a:t>
          </a:r>
          <a:r>
            <a:rPr lang="ru-RU" sz="2200" kern="1200" dirty="0" smtClean="0">
              <a:latin typeface="Constantia" pitchFamily="18" charset="0"/>
            </a:rPr>
            <a:t> бюджета (можно накапливать резервы, погашать имеющиеся долги)</a:t>
          </a:r>
          <a:endParaRPr lang="ru-RU" sz="2200" kern="1200" dirty="0">
            <a:latin typeface="Constantia" pitchFamily="18" charset="0"/>
          </a:endParaRPr>
        </a:p>
      </dsp:txBody>
      <dsp:txXfrm>
        <a:off x="4505074" y="93502"/>
        <a:ext cx="4193436" cy="3118930"/>
      </dsp:txXfrm>
    </dsp:sp>
    <dsp:sp modelId="{92A773CC-1AA6-424B-BF70-96B8320BD8B2}">
      <dsp:nvSpPr>
        <dsp:cNvPr id="0" name=""/>
        <dsp:cNvSpPr/>
      </dsp:nvSpPr>
      <dsp:spPr>
        <a:xfrm>
          <a:off x="4494698" y="2437392"/>
          <a:ext cx="4214187" cy="84943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nstantia" pitchFamily="18" charset="0"/>
            </a:rPr>
            <a:t>ПРОФИЦИТ (</a:t>
          </a:r>
          <a:r>
            <a:rPr lang="ru-RU" sz="2400" b="1" kern="1200" dirty="0" smtClean="0">
              <a:latin typeface="Constantia" pitchFamily="18" charset="0"/>
            </a:rPr>
            <a:t>доходы больше расходов</a:t>
          </a:r>
          <a:r>
            <a:rPr lang="ru-RU" sz="1800" b="1" kern="1200" dirty="0" smtClean="0">
              <a:latin typeface="Constantia" pitchFamily="18" charset="0"/>
            </a:rPr>
            <a:t>)</a:t>
          </a:r>
          <a:endParaRPr lang="ru-RU" sz="1800" b="1" kern="1200" dirty="0">
            <a:latin typeface="Constantia" pitchFamily="18" charset="0"/>
          </a:endParaRPr>
        </a:p>
      </dsp:txBody>
      <dsp:txXfrm>
        <a:off x="4494698" y="2437392"/>
        <a:ext cx="2967737" cy="849437"/>
      </dsp:txXfrm>
    </dsp:sp>
    <dsp:sp modelId="{B6E77558-2C98-421B-9AFF-EA1434DB3F02}">
      <dsp:nvSpPr>
        <dsp:cNvPr id="0" name=""/>
        <dsp:cNvSpPr/>
      </dsp:nvSpPr>
      <dsp:spPr>
        <a:xfrm>
          <a:off x="7422463" y="2437392"/>
          <a:ext cx="792907" cy="7929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0D4C0E-4F7E-44D0-977B-C646E46ECF2C}">
      <dsp:nvSpPr>
        <dsp:cNvPr id="0" name=""/>
        <dsp:cNvSpPr/>
      </dsp:nvSpPr>
      <dsp:spPr>
        <a:xfrm>
          <a:off x="1908" y="274538"/>
          <a:ext cx="2524125" cy="63103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Земельный налог</a:t>
          </a:r>
        </a:p>
      </dsp:txBody>
      <dsp:txXfrm>
        <a:off x="1908" y="274538"/>
        <a:ext cx="2524125" cy="631031"/>
      </dsp:txXfrm>
    </dsp:sp>
    <dsp:sp modelId="{8F6BF459-938D-4C7B-AB51-2033F0AB6B9A}">
      <dsp:nvSpPr>
        <dsp:cNvPr id="0" name=""/>
        <dsp:cNvSpPr/>
      </dsp:nvSpPr>
      <dsp:spPr>
        <a:xfrm rot="5400000">
          <a:off x="1208756" y="960784"/>
          <a:ext cx="110430" cy="110430"/>
        </a:xfrm>
        <a:prstGeom prst="rightArrow">
          <a:avLst>
            <a:gd name="adj1" fmla="val 66700"/>
            <a:gd name="adj2" fmla="val 50000"/>
          </a:avLst>
        </a:prstGeom>
        <a:solidFill>
          <a:srgbClr val="99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467FF-ABE5-4C5D-8E9A-148A86E1EA50}">
      <dsp:nvSpPr>
        <dsp:cNvPr id="0" name=""/>
        <dsp:cNvSpPr/>
      </dsp:nvSpPr>
      <dsp:spPr>
        <a:xfrm>
          <a:off x="1908" y="1126430"/>
          <a:ext cx="2524125" cy="6310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Глава 31 Налогового кодекса Российской Федерации</a:t>
          </a:r>
        </a:p>
      </dsp:txBody>
      <dsp:txXfrm>
        <a:off x="1908" y="1126430"/>
        <a:ext cx="2524125" cy="631031"/>
      </dsp:txXfrm>
    </dsp:sp>
    <dsp:sp modelId="{281A6097-CAEF-4E0F-B26E-EC3C6D6C8AF6}">
      <dsp:nvSpPr>
        <dsp:cNvPr id="0" name=""/>
        <dsp:cNvSpPr/>
      </dsp:nvSpPr>
      <dsp:spPr>
        <a:xfrm>
          <a:off x="2879411" y="274538"/>
          <a:ext cx="2524125" cy="63103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Налог на имущество физических лиц </a:t>
          </a:r>
        </a:p>
      </dsp:txBody>
      <dsp:txXfrm>
        <a:off x="2879411" y="274538"/>
        <a:ext cx="2524125" cy="631031"/>
      </dsp:txXfrm>
    </dsp:sp>
    <dsp:sp modelId="{93F0D19B-B61D-4E23-9663-513A74BBF4D3}">
      <dsp:nvSpPr>
        <dsp:cNvPr id="0" name=""/>
        <dsp:cNvSpPr/>
      </dsp:nvSpPr>
      <dsp:spPr>
        <a:xfrm rot="5400000">
          <a:off x="4086258" y="960784"/>
          <a:ext cx="110430" cy="110430"/>
        </a:xfrm>
        <a:prstGeom prst="rightArrow">
          <a:avLst>
            <a:gd name="adj1" fmla="val 66700"/>
            <a:gd name="adj2" fmla="val 50000"/>
          </a:avLst>
        </a:prstGeom>
        <a:solidFill>
          <a:srgbClr val="99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F5918-7222-4541-AB9C-759C9CA32A31}">
      <dsp:nvSpPr>
        <dsp:cNvPr id="0" name=""/>
        <dsp:cNvSpPr/>
      </dsp:nvSpPr>
      <dsp:spPr>
        <a:xfrm>
          <a:off x="2879411" y="1126430"/>
          <a:ext cx="2524125" cy="6310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Глава 32 Налогового кодекса Российской Федерации</a:t>
          </a:r>
        </a:p>
      </dsp:txBody>
      <dsp:txXfrm>
        <a:off x="2879411" y="1126430"/>
        <a:ext cx="2524125" cy="6310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CFE86C-4382-43F9-B964-3CC2A5ACD379}">
      <dsp:nvSpPr>
        <dsp:cNvPr id="0" name=""/>
        <dsp:cNvSpPr/>
      </dsp:nvSpPr>
      <dsp:spPr>
        <a:xfrm>
          <a:off x="1055" y="0"/>
          <a:ext cx="2744952" cy="216217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Дотации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055" y="0"/>
        <a:ext cx="2744952" cy="648653"/>
      </dsp:txXfrm>
    </dsp:sp>
    <dsp:sp modelId="{DF24ED34-A549-415E-8145-F1AA61A6E1DC}">
      <dsp:nvSpPr>
        <dsp:cNvPr id="0" name=""/>
        <dsp:cNvSpPr/>
      </dsp:nvSpPr>
      <dsp:spPr>
        <a:xfrm>
          <a:off x="275551" y="648838"/>
          <a:ext cx="2195962" cy="4247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2020 </a:t>
          </a:r>
          <a:r>
            <a:rPr lang="ru-RU" sz="1400" b="1" kern="1200" dirty="0">
              <a:solidFill>
                <a:schemeClr val="bg1"/>
              </a:solidFill>
            </a:rPr>
            <a:t>год </a:t>
          </a:r>
          <a:r>
            <a:rPr lang="ru-RU" sz="1400" b="1" kern="1200" dirty="0" smtClean="0">
              <a:solidFill>
                <a:schemeClr val="bg1"/>
              </a:solidFill>
            </a:rPr>
            <a:t>-2 489,0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75551" y="648838"/>
        <a:ext cx="2195962" cy="424781"/>
      </dsp:txXfrm>
    </dsp:sp>
    <dsp:sp modelId="{DCC49928-5208-4D3F-A99C-85C1ACF6C501}">
      <dsp:nvSpPr>
        <dsp:cNvPr id="0" name=""/>
        <dsp:cNvSpPr/>
      </dsp:nvSpPr>
      <dsp:spPr>
        <a:xfrm>
          <a:off x="275551" y="1138971"/>
          <a:ext cx="2195962" cy="4247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2021 </a:t>
          </a:r>
          <a:r>
            <a:rPr lang="ru-RU" sz="1400" b="1" kern="1200" dirty="0">
              <a:solidFill>
                <a:schemeClr val="bg1"/>
              </a:solidFill>
            </a:rPr>
            <a:t>год </a:t>
          </a:r>
          <a:r>
            <a:rPr lang="ru-RU" sz="1400" b="1" kern="1200" dirty="0" smtClean="0">
              <a:solidFill>
                <a:schemeClr val="bg1"/>
              </a:solidFill>
            </a:rPr>
            <a:t>-2 277,0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75551" y="1138971"/>
        <a:ext cx="2195962" cy="424781"/>
      </dsp:txXfrm>
    </dsp:sp>
    <dsp:sp modelId="{D421C69C-EBDB-46B8-A013-A9E75CC905C4}">
      <dsp:nvSpPr>
        <dsp:cNvPr id="0" name=""/>
        <dsp:cNvSpPr/>
      </dsp:nvSpPr>
      <dsp:spPr>
        <a:xfrm>
          <a:off x="275551" y="1629103"/>
          <a:ext cx="2195962" cy="4247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2022 </a:t>
          </a:r>
          <a:r>
            <a:rPr lang="ru-RU" sz="1400" b="1" kern="1200" dirty="0">
              <a:solidFill>
                <a:schemeClr val="bg1"/>
              </a:solidFill>
            </a:rPr>
            <a:t>год – </a:t>
          </a:r>
          <a:r>
            <a:rPr lang="ru-RU" sz="1400" b="1" kern="1200" dirty="0" smtClean="0">
              <a:solidFill>
                <a:schemeClr val="bg1"/>
              </a:solidFill>
            </a:rPr>
            <a:t>2 333,0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75551" y="1629103"/>
        <a:ext cx="2195962" cy="424781"/>
      </dsp:txXfrm>
    </dsp:sp>
    <dsp:sp modelId="{EEDA1E49-C615-455D-8CA6-EE2077A5FD98}">
      <dsp:nvSpPr>
        <dsp:cNvPr id="0" name=""/>
        <dsp:cNvSpPr/>
      </dsp:nvSpPr>
      <dsp:spPr>
        <a:xfrm>
          <a:off x="2951879" y="0"/>
          <a:ext cx="2744952" cy="216217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Субвенции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951879" y="0"/>
        <a:ext cx="2744952" cy="648653"/>
      </dsp:txXfrm>
    </dsp:sp>
    <dsp:sp modelId="{19D73D54-F691-4251-BD33-9586D53B0318}">
      <dsp:nvSpPr>
        <dsp:cNvPr id="0" name=""/>
        <dsp:cNvSpPr/>
      </dsp:nvSpPr>
      <dsp:spPr>
        <a:xfrm>
          <a:off x="3226374" y="648838"/>
          <a:ext cx="2195962" cy="4247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2020 </a:t>
          </a:r>
          <a:r>
            <a:rPr lang="ru-RU" sz="1400" b="1" kern="1200" dirty="0">
              <a:solidFill>
                <a:schemeClr val="bg1"/>
              </a:solidFill>
            </a:rPr>
            <a:t>год – </a:t>
          </a:r>
          <a:r>
            <a:rPr lang="ru-RU" sz="1400" b="1" kern="1200" dirty="0" smtClean="0">
              <a:solidFill>
                <a:schemeClr val="bg1"/>
              </a:solidFill>
            </a:rPr>
            <a:t>235,7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226374" y="648838"/>
        <a:ext cx="2195962" cy="424781"/>
      </dsp:txXfrm>
    </dsp:sp>
    <dsp:sp modelId="{0D9A1BFF-1250-4364-9C5A-D8058C0D5C5A}">
      <dsp:nvSpPr>
        <dsp:cNvPr id="0" name=""/>
        <dsp:cNvSpPr/>
      </dsp:nvSpPr>
      <dsp:spPr>
        <a:xfrm>
          <a:off x="3226374" y="1138971"/>
          <a:ext cx="2195962" cy="4247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2021 </a:t>
          </a:r>
          <a:r>
            <a:rPr lang="ru-RU" sz="1400" b="1" kern="1200" dirty="0">
              <a:solidFill>
                <a:schemeClr val="bg1"/>
              </a:solidFill>
            </a:rPr>
            <a:t>год – </a:t>
          </a:r>
          <a:r>
            <a:rPr lang="ru-RU" sz="1400" b="1" kern="1200" dirty="0" smtClean="0">
              <a:solidFill>
                <a:schemeClr val="bg1"/>
              </a:solidFill>
            </a:rPr>
            <a:t>237,5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226374" y="1138971"/>
        <a:ext cx="2195962" cy="424781"/>
      </dsp:txXfrm>
    </dsp:sp>
    <dsp:sp modelId="{695FB285-B562-4274-B092-0C0CD26277A7}">
      <dsp:nvSpPr>
        <dsp:cNvPr id="0" name=""/>
        <dsp:cNvSpPr/>
      </dsp:nvSpPr>
      <dsp:spPr>
        <a:xfrm>
          <a:off x="3226374" y="1629103"/>
          <a:ext cx="2195962" cy="4247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2022 </a:t>
          </a:r>
          <a:r>
            <a:rPr lang="ru-RU" sz="1400" b="1" kern="1200" dirty="0">
              <a:solidFill>
                <a:schemeClr val="bg1"/>
              </a:solidFill>
            </a:rPr>
            <a:t>год – </a:t>
          </a:r>
          <a:r>
            <a:rPr lang="ru-RU" sz="1400" b="1" kern="1200" dirty="0" smtClean="0">
              <a:solidFill>
                <a:schemeClr val="bg1"/>
              </a:solidFill>
            </a:rPr>
            <a:t>245,1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226374" y="1629103"/>
        <a:ext cx="2195962" cy="424781"/>
      </dsp:txXfrm>
    </dsp:sp>
    <dsp:sp modelId="{2CB1C15D-EE0E-4CA8-9946-2A4B786BBF1A}">
      <dsp:nvSpPr>
        <dsp:cNvPr id="0" name=""/>
        <dsp:cNvSpPr/>
      </dsp:nvSpPr>
      <dsp:spPr>
        <a:xfrm>
          <a:off x="5902703" y="0"/>
          <a:ext cx="2744952" cy="216217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Иные межбюджетные трансферты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902703" y="0"/>
        <a:ext cx="2744952" cy="648653"/>
      </dsp:txXfrm>
    </dsp:sp>
    <dsp:sp modelId="{2E72DA5A-C379-4253-A91F-7985407D99D8}">
      <dsp:nvSpPr>
        <dsp:cNvPr id="0" name=""/>
        <dsp:cNvSpPr/>
      </dsp:nvSpPr>
      <dsp:spPr>
        <a:xfrm>
          <a:off x="6177198" y="648887"/>
          <a:ext cx="2195962" cy="66301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2020 </a:t>
          </a:r>
          <a:r>
            <a:rPr lang="ru-RU" sz="1400" b="1" kern="1200" dirty="0">
              <a:solidFill>
                <a:schemeClr val="bg1"/>
              </a:solidFill>
            </a:rPr>
            <a:t>год – </a:t>
          </a:r>
          <a:r>
            <a:rPr lang="ru-RU" sz="1400" b="1" kern="1200" dirty="0" smtClean="0">
              <a:solidFill>
                <a:schemeClr val="bg1"/>
              </a:solidFill>
            </a:rPr>
            <a:t>2 517,0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6177198" y="648887"/>
        <a:ext cx="2195962" cy="663018"/>
      </dsp:txXfrm>
    </dsp:sp>
    <dsp:sp modelId="{F0588A6B-FE27-48D4-B399-3CA58C0CB073}">
      <dsp:nvSpPr>
        <dsp:cNvPr id="0" name=""/>
        <dsp:cNvSpPr/>
      </dsp:nvSpPr>
      <dsp:spPr>
        <a:xfrm>
          <a:off x="6177198" y="1361368"/>
          <a:ext cx="2195962" cy="3215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2021 год – 600,0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6177198" y="1361368"/>
        <a:ext cx="2195962" cy="321502"/>
      </dsp:txXfrm>
    </dsp:sp>
    <dsp:sp modelId="{B850CD91-AA92-4329-B4B1-DA86BA2BF647}">
      <dsp:nvSpPr>
        <dsp:cNvPr id="0" name=""/>
        <dsp:cNvSpPr/>
      </dsp:nvSpPr>
      <dsp:spPr>
        <a:xfrm>
          <a:off x="6177198" y="1732333"/>
          <a:ext cx="2195962" cy="3215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2022 год – 600,0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6177198" y="1732333"/>
        <a:ext cx="2195962" cy="32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6D644-72EF-45AC-A0B3-12E5C33C98CE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1BAE8-5A3F-44C7-AD27-18C09E742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449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A182-E5AF-4C08-8F50-2EB0007600BC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3A82-39FD-439B-8C78-644092182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1%83%D1%80%D0%B8%D0%B1%D0%B0%D0%B5%D0%B2%D1%81%D0%BA%D0%B8%D0%B9_%D1%81%D0%B5%D0%BB%D1%8C%D1%81%D0%BE%D0%B2%D0%B5%D1%82_(%D0%A5%D0%B0%D0%B9%D0%B1%D1%83%D0%BB%D0%BB%D0%B8%D0%BD%D1%81%D0%BA%D0%B8%D0%B9_%D1%80%D0%B0%D0%B9%D0%BE%D0%BD)" TargetMode="External"/><Relationship Id="rId3" Type="http://schemas.openxmlformats.org/officeDocument/2006/relationships/hyperlink" Target="https://ru.wikipedia.org/wiki/2004" TargetMode="External"/><Relationship Id="rId7" Type="http://schemas.openxmlformats.org/officeDocument/2006/relationships/hyperlink" Target="https://ru.wikipedia.org/wiki/%D0%90%D0%B4%D0%BC%D0%B8%D0%BD%D0%B8%D1%81%D1%82%D1%80%D0%B0%D1%82%D0%B8%D0%B2%D0%BD%D1%8B%D0%B9_%D1%86%D0%B5%D0%BD%D1%82%D1%80" TargetMode="External"/><Relationship Id="rId2" Type="http://schemas.openxmlformats.org/officeDocument/2006/relationships/hyperlink" Target="https://ru.wikipedia.org/wiki/%D0%91%D0%B0%D1%88%D0%BA%D0%B8%D1%80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1%D0%B0%D1%88%D0%BA%D0%BE%D1%80%D1%82%D0%BE%D1%81%D1%82%D0%B0%D0%BD" TargetMode="External"/><Relationship Id="rId5" Type="http://schemas.openxmlformats.org/officeDocument/2006/relationships/hyperlink" Target="https://ru.wikipedia.org/wiki/%D0%A5%D0%B0%D0%B9%D0%B1%D1%83%D0%BB%D0%BB%D0%B8%D0%BD%D1%81%D0%BA%D0%B8%D0%B9_%D1%80%D0%B0%D0%B9%D0%BE%D0%BD_%D0%91%D0%B0%D1%88%D0%BA%D0%BE%D1%80%D1%82%D0%BE%D1%81%D1%82%D0%B0%D0%BD%D0%B0" TargetMode="External"/><Relationship Id="rId4" Type="http://schemas.openxmlformats.org/officeDocument/2006/relationships/hyperlink" Target="https://ru.wikipedia.org/wiki/%D0%9F%D0%BE%D1%81%D1%91%D0%BB%D0%BE%D0%BA_%D0%B3%D0%BE%D1%80%D0%BE%D0%B4%D1%81%D0%BA%D0%BE%D0%B3%D0%BE_%D1%82%D0%B8%D0%BF%D0%B0" TargetMode="Externa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2144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BashAlfia" pitchFamily="82" charset="0"/>
              </a:rPr>
              <a:t>Сельское поселение </a:t>
            </a:r>
            <a:r>
              <a:rPr lang="ru-RU" sz="2800" b="1" dirty="0" err="1" smtClean="0">
                <a:solidFill>
                  <a:schemeClr val="tx2"/>
                </a:solidFill>
                <a:latin typeface="BashAlfia" pitchFamily="82" charset="0"/>
              </a:rPr>
              <a:t>Бурибаевский</a:t>
            </a:r>
            <a:r>
              <a:rPr lang="ru-RU" sz="2800" b="1" dirty="0" smtClean="0">
                <a:solidFill>
                  <a:schemeClr val="tx2"/>
                </a:solidFill>
                <a:latin typeface="BashAlfia" pitchFamily="82" charset="0"/>
              </a:rPr>
              <a:t> сельсовет муниципального района Хайбуллинский район Республики Башкортостан</a:t>
            </a:r>
            <a:endParaRPr lang="ru-RU" sz="2800" b="1" dirty="0">
              <a:solidFill>
                <a:schemeClr val="tx2"/>
              </a:solidFill>
              <a:latin typeface="BashAlfia" pitchFamily="82" charset="0"/>
            </a:endParaRPr>
          </a:p>
        </p:txBody>
      </p:sp>
      <p:sp>
        <p:nvSpPr>
          <p:cNvPr id="23554" name="AutoShape 2" descr="ÐÐ°ÑÑÐ¸Ð½ÐºÐ¸ Ð¿Ð¾ Ð·Ð°Ð¿ÑÐ¾ÑÑ ÑÐ°Ð¹Ð±ÑÐ»Ð»Ð¸Ð½ÑÐºÐ¸Ð¹ ÑÐ°Ð¹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ÐÐ°ÑÑÐ¸Ð½ÐºÐ¸ Ð¿Ð¾ Ð·Ð°Ð¿ÑÐ¾ÑÑ ÑÐ°Ð¹Ð±ÑÐ»Ð»Ð¸Ð½ÑÐºÐ¸Ð¹ ÑÐ°Ð¹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1934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1571612"/>
            <a:ext cx="390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«Бюджет для граждан»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Бурибай.jpg"/>
          <p:cNvPicPr>
            <a:picLocks noChangeAspect="1"/>
          </p:cNvPicPr>
          <p:nvPr/>
        </p:nvPicPr>
        <p:blipFill>
          <a:blip r:embed="rId2" cstate="print"/>
          <a:srcRect l="11364" t="14286" r="13636"/>
          <a:stretch>
            <a:fillRect/>
          </a:stretch>
        </p:blipFill>
        <p:spPr>
          <a:xfrm>
            <a:off x="857224" y="2071678"/>
            <a:ext cx="7929618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69A3DC-40A4-41C3-8BE6-8528EB280818}" type="slidenum">
              <a:rPr lang="ru-RU"/>
              <a:pPr/>
              <a:t>10</a:t>
            </a:fld>
            <a:endParaRPr lang="ru-RU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u="sng" dirty="0" smtClean="0">
                <a:solidFill>
                  <a:srgbClr val="FF0000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200" b="1" u="sng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200" b="1" u="sng" dirty="0" smtClean="0">
                <a:solidFill>
                  <a:srgbClr val="FF0000"/>
                </a:solidFill>
                <a:latin typeface="Bookman Old Style" pitchFamily="18" charset="0"/>
              </a:rPr>
              <a:t>по мобилизации доходов бюджета</a:t>
            </a: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208" y="1773238"/>
            <a:ext cx="242081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250582" y="2813050"/>
            <a:ext cx="2521926" cy="1949450"/>
          </a:xfrm>
          <a:prstGeom prst="wedgeEllipseCallout">
            <a:avLst>
              <a:gd name="adj1" fmla="val 72861"/>
              <a:gd name="adj2" fmla="val -26468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sz="1000"/>
              <a:t>Работа муниципальной межведомственной комиссии по работе с владельцами вновь возведенных (реконструированных) строений, помещений и сооружений, уклоняющимися от регистрации принадлежащего им недвижимого имущества.</a:t>
            </a:r>
          </a:p>
        </p:txBody>
      </p:sp>
      <p:sp>
        <p:nvSpPr>
          <p:cNvPr id="23558" name="AutoShape 10"/>
          <p:cNvSpPr>
            <a:spLocks noChangeArrowheads="1"/>
          </p:cNvSpPr>
          <p:nvPr/>
        </p:nvSpPr>
        <p:spPr bwMode="auto">
          <a:xfrm>
            <a:off x="6301154" y="2597150"/>
            <a:ext cx="2590800" cy="2380357"/>
          </a:xfrm>
          <a:prstGeom prst="wedgeEllipseCallout">
            <a:avLst>
              <a:gd name="adj1" fmla="val -66421"/>
              <a:gd name="adj2" fmla="val -2404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dirty="0"/>
              <a:t>Работа с администраторами доходов бюджета города,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</a:t>
            </a:r>
            <a:r>
              <a:rPr lang="ru-RU" sz="1000" dirty="0" err="1"/>
              <a:t>администрируемым</a:t>
            </a:r>
            <a:r>
              <a:rPr lang="ru-RU" sz="1000" dirty="0"/>
              <a:t> платежам</a:t>
            </a:r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5219701" y="5013326"/>
            <a:ext cx="2231781" cy="1368425"/>
          </a:xfrm>
          <a:prstGeom prst="wedgeEllipseCallout">
            <a:avLst>
              <a:gd name="adj1" fmla="val -51282"/>
              <a:gd name="adj2" fmla="val -6322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000"/>
              <a:t>Организация работы по информированию граждан о сроках уплаты налогов</a:t>
            </a:r>
          </a:p>
        </p:txBody>
      </p:sp>
      <p:sp>
        <p:nvSpPr>
          <p:cNvPr id="23560" name="AutoShape 12"/>
          <p:cNvSpPr>
            <a:spLocks noChangeArrowheads="1"/>
          </p:cNvSpPr>
          <p:nvPr/>
        </p:nvSpPr>
        <p:spPr bwMode="auto">
          <a:xfrm>
            <a:off x="468923" y="981075"/>
            <a:ext cx="2590800" cy="1303338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ru-RU" sz="1000"/>
              <a:t>Работа с организациями, выплачивающими заработную плату работникам ниже прожиточного минимума и использующими «конвертные» зарплатные схемы </a:t>
            </a:r>
          </a:p>
        </p:txBody>
      </p:sp>
      <p:sp>
        <p:nvSpPr>
          <p:cNvPr id="23561" name="AutoShape 13"/>
          <p:cNvSpPr>
            <a:spLocks noChangeArrowheads="1"/>
          </p:cNvSpPr>
          <p:nvPr/>
        </p:nvSpPr>
        <p:spPr bwMode="auto">
          <a:xfrm>
            <a:off x="6301154" y="981076"/>
            <a:ext cx="2664069" cy="1395413"/>
          </a:xfrm>
          <a:prstGeom prst="wedgeEllipseCallout">
            <a:avLst>
              <a:gd name="adj1" fmla="val -63468"/>
              <a:gd name="adj2" fmla="val 39991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000"/>
              <a:t>Организация работы  с владельцами квартир, сдающими жильё в аренду и уклоняющимися от декларирования доходов от сдачи жилья в аренду</a:t>
            </a:r>
          </a:p>
        </p:txBody>
      </p:sp>
      <p:sp>
        <p:nvSpPr>
          <p:cNvPr id="23562" name="AutoShape 14"/>
          <p:cNvSpPr>
            <a:spLocks noChangeArrowheads="1"/>
          </p:cNvSpPr>
          <p:nvPr/>
        </p:nvSpPr>
        <p:spPr bwMode="auto">
          <a:xfrm>
            <a:off x="2051539" y="5157788"/>
            <a:ext cx="2447192" cy="1223962"/>
          </a:xfrm>
          <a:prstGeom prst="wedgeEllipseCallout">
            <a:avLst>
              <a:gd name="adj1" fmla="val 28338"/>
              <a:gd name="adj2" fmla="val -77495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000"/>
              <a:t>Проведение мероприятий, направленных на снижение недоимки по налоговым платежам</a:t>
            </a:r>
          </a:p>
        </p:txBody>
      </p:sp>
      <p:pic>
        <p:nvPicPr>
          <p:cNvPr id="2356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670" y="2133601"/>
            <a:ext cx="819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219" y="2349501"/>
            <a:ext cx="819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785" y="4797426"/>
            <a:ext cx="819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бюджет для граждан\Slajd2.jpg"/>
          <p:cNvPicPr>
            <a:picLocks noChangeAspect="1" noChangeArrowheads="1"/>
          </p:cNvPicPr>
          <p:nvPr/>
        </p:nvPicPr>
        <p:blipFill>
          <a:blip r:embed="rId2" cstate="print"/>
          <a:srcRect l="22413" t="13218" r="18472" b="28981"/>
          <a:stretch>
            <a:fillRect/>
          </a:stretch>
        </p:blipFill>
        <p:spPr bwMode="auto">
          <a:xfrm>
            <a:off x="5292726" y="4215338"/>
            <a:ext cx="3603630" cy="264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65915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Местными налогами признаются налоги, которые установлены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статьей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Налогового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кодекса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Российской Федерации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нормативными правовыми актами представительных органов муниципальных образований о налогах и обязательны к уплате на территориях соответствующих муниципальных образований: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Земельный налог;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Налог на имущество физических лиц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619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сельского поселения Бурибаевский сельсовет муниципального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района Хайбуллинский район Республики Башкортостан в 2019 году действовали решения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утвержденные Советом сельского поселения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района «Об установлении земельного налога» и «Об установлении налога на имущество физических лиц»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последующими изменениями и дополнениями)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44" y="0"/>
            <a:ext cx="864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ЛЬГОТЫ ПО МЕСТНЫМ НАЛОГАМ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7814" y="2347911"/>
          <a:ext cx="8618541" cy="2346960"/>
        </p:xfrm>
        <a:graphic>
          <a:graphicData uri="http://schemas.openxmlformats.org/drawingml/2006/table">
            <a:tbl>
              <a:tblPr/>
              <a:tblGrid>
                <a:gridCol w="2547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1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49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50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69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 налога, не поступившая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бюджет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сельских поселений в связи с предоставлением налогоплательщикам льгот по налогу (тыс.руб.)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(установленные Налоговым кодексом Российской Федерации)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(установленные нормативными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правовыми актами  органами местного самоуправления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2017-2018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г.г.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39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физические лица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163,0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231,0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96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ЗЕМЕЛЬНЫЙ</a:t>
                      </a:r>
                      <a:r>
                        <a:rPr lang="ru-RU" sz="1400" b="1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НАЛОГ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юридические лица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физические лица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56590" marR="5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47644" y="4640267"/>
          <a:ext cx="5405445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A15F390-69CF-437F-ADE9-2C1FEE7B930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 bwMode="auto">
          <a:xfrm>
            <a:off x="-32" y="1"/>
            <a:ext cx="9144032" cy="54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параметры б</a:t>
            </a:r>
            <a:r>
              <a:rPr lang="ru-RU" sz="1600" dirty="0" smtClean="0">
                <a:solidFill>
                  <a:srgbClr val="000000"/>
                </a:solidFill>
              </a:rPr>
              <a:t>юджета сельского поселения Бурибаевский сельсовет муниципального района Хайбуллинский район Республики Башкортостан, тыс.руб.</a:t>
            </a:r>
            <a:endParaRPr lang="ru-RU" sz="1600" kern="0" dirty="0">
              <a:solidFill>
                <a:schemeClr val="tx2">
                  <a:lumMod val="75000"/>
                </a:schemeClr>
              </a:solidFill>
              <a:ea typeface="+mj-ea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7644" y="546096"/>
          <a:ext cx="8753516" cy="2519326"/>
        </p:xfrm>
        <a:graphic>
          <a:graphicData uri="http://schemas.openxmlformats.org/drawingml/2006/table">
            <a:tbl>
              <a:tblPr/>
              <a:tblGrid>
                <a:gridCol w="2648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1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74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11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74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11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5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85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97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Наименование показателя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 Narrow"/>
                        </a:rPr>
                        <a:t>2016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г.     (отчет)</a:t>
                      </a:r>
                    </a:p>
                  </a:txBody>
                  <a:tcPr marL="6428" marR="6428" marT="64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 Narrow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г.     (отчет)</a:t>
                      </a:r>
                    </a:p>
                  </a:txBody>
                  <a:tcPr marL="6428" marR="6428" marT="64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 Narrow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г.      (отчет)</a:t>
                      </a:r>
                    </a:p>
                  </a:txBody>
                  <a:tcPr marL="6428" marR="6428" marT="64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 Narrow"/>
                        </a:rPr>
                        <a:t>2019г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.     (оценка)</a:t>
                      </a:r>
                    </a:p>
                  </a:txBody>
                  <a:tcPr marL="6428" marR="6428" marT="64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 Narrow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г.                 (проект)</a:t>
                      </a:r>
                    </a:p>
                  </a:txBody>
                  <a:tcPr marL="6428" marR="6428" marT="64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6428" marR="6428" marT="64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 Narrow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г.        (проект)</a:t>
                      </a:r>
                    </a:p>
                  </a:txBody>
                  <a:tcPr marL="6428" marR="6428" marT="64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 Narrow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г.     (проект)</a:t>
                      </a:r>
                    </a:p>
                  </a:txBody>
                  <a:tcPr marL="6428" marR="6428" marT="64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налоговые и неналоговые доходы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687,8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2 310,0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2 466,0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2 900,7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2 451,0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2 621,0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2 714,0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526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Темп роста к предыдущему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году,%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121,2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136,9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117,6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52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безвозмездные поступления</a:t>
                      </a:r>
                    </a:p>
                  </a:txBody>
                  <a:tcPr marL="6428" marR="6428" marT="642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49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957,3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8 765,6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207,9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12 024,8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241,7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3 114,5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3 178,1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итого доходов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52 149,8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11 075,6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12 673,9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12 024,8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7 692,7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5 735,5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5 892,1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5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Темп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роста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к предыдущему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году,%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866,0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114,4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117,8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64,0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5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итого расходов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51 385,6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11 249,5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12 783,0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13 860,2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7 692,7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5 735,5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5 892,1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5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Темп роста к предыдущему году,%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113,6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5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Дефицит (-)/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Профицит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(+)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259,5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-173,9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-109,1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-1 835,4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0,0</a:t>
                      </a: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0,0</a:t>
                      </a: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0,0</a:t>
                      </a:r>
                    </a:p>
                  </a:txBody>
                  <a:tcPr marL="6428" marR="6428" marT="642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9363"/>
          <a:ext cx="9143999" cy="306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09822" y="3420031"/>
            <a:ext cx="468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СТРУКТУРА ДОХОДОВ БЮДЖЕТА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-32" y="0"/>
            <a:ext cx="9144032" cy="73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Доходы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бюджета сельского поселения Бурибаевский сельсовет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муниципального района Хайбуллинский район Республики Башкортостан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900" b="1" kern="0" dirty="0">
                <a:solidFill>
                  <a:schemeClr val="tx2">
                    <a:lumMod val="75000"/>
                  </a:schemeClr>
                </a:solidFill>
                <a:ea typeface="+mj-ea"/>
                <a:cs typeface="Tahoma" pitchFamily="34" charset="0"/>
              </a:rPr>
              <a:t>(ТЫС.РУБЛЕЙ)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7648" y="712273"/>
          <a:ext cx="8808362" cy="53279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34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34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92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812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812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26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26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24797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200" b="1" u="none" strike="noStrike" spc="-1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 rtl="0" fontAlgn="t"/>
                      <a:r>
                        <a:rPr lang="ru-RU" sz="1200" b="1" u="none" strike="noStrike" spc="-1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200" b="1" u="none" strike="noStrike" spc="-1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u="none" strike="noStrike" spc="-1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 (оценка)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b="1" u="none" strike="noStrike" spc="-1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spc="-1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spc="-1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Динамика, % 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u="none" strike="noStrike" spc="-1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b="1" u="none" strike="noStrike" spc="-1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spc="-1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2018/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2019/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2021/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2022/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90" marR="5890" marT="589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spc="-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i="0" u="none" strike="noStrike" spc="-1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u="none" strike="noStrike" spc="-100" baseline="0" dirty="0">
                          <a:latin typeface="Times New Roman" pitchFamily="18" charset="0"/>
                          <a:cs typeface="Times New Roman" pitchFamily="18" charset="0"/>
                        </a:rPr>
                        <a:t>НАЛОГОВЫЕ  И  НЕНАЛОГОВЫЕ ДОХОДЫ: </a:t>
                      </a:r>
                      <a:endParaRPr lang="ru-RU" sz="10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2 310,0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2 466,0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2 900,7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2 451,0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2 621,0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2 714,0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106,8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121,3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106,9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103,5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1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ДОХОДЫ, в т.ч.:</a:t>
                      </a: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2 238,0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2 419,9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2 866,5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2 388,0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2 507,0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2 598,0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108,1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118,5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83,3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105,0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103,6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1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spc="-100" baseline="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1 266,2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1 310,2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1 645,4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103,5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125,6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91,2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105,3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104,4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1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spc="-100" baseline="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150,0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133,3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1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spc="-100" baseline="0" dirty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0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957,3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1 095,0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1 207,8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825,0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914,0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935,0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114,4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110,3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68,3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110,8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102,3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1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140,9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304,4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464,6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216,0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152,6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66,7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114,2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100,3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337,1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790,6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743,2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234,5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94,0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69,3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108,7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103,6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spc="-100" baseline="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100,7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89,6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100,8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1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r>
                        <a:rPr lang="ru-RU" sz="1200" b="0" i="0" u="none" strike="noStrike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 т.ч.:</a:t>
                      </a: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74,2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330,4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100,9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101,8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603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 от  использования имущества, находящегося в муниципальной собственности</a:t>
                      </a: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32,6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32,7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100,9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99,4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100,9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103,0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102,9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6603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22,2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40000,0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101,3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425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Штрафные санкции, возмещение ущерба</a:t>
                      </a: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91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45,6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11,5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91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8 765,6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10 207,9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12 024,8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5 241,7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3 114,5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3 178,1</a:t>
                      </a:r>
                      <a:endParaRPr lang="ru-RU" sz="1200" b="0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116,5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117,8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43,6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59,4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102,0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91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5890" marR="589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11 075,6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12 673,9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14 925,5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7 692,7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5 735,5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5 892,1</a:t>
                      </a:r>
                      <a:endParaRPr lang="ru-RU" sz="1200" b="1" i="0" u="none" strike="noStrike" spc="-1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0" marR="72000" marT="5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114,4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117,8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51,5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74,6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102,7</a:t>
                      </a:r>
                    </a:p>
                  </a:txBody>
                  <a:tcPr marL="0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A15F390-69CF-437F-ADE9-2C1FEE7B930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357166"/>
            <a:ext cx="8786874" cy="59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изменения доходов бюджета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Общий объем доходов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сельского поселения Бурибаевский сельсовет муниципального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района Хайбуллинский район Республики Башкортостан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определен на основе действующего законодательства с учетом ряда планируемых изменений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2020-2022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годы.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основе расчетов формирования доходной базы бюджета учтены прогнозные оценки показателей социально-экономического развития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Хайбуллинского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на среднесрочную перспективу, индексы потребительских цен, объемы фонда заработной платы и прибыли прибыльных организаций, показатели собираемости налогов в динамике за предшествующие годы, ряд других параметров, влияющих на изменение налоговой базы.</a:t>
            </a:r>
          </a:p>
          <a:p>
            <a:pPr indent="358775" algn="just"/>
            <a:r>
              <a:rPr lang="ru-RU" sz="1400" dirty="0"/>
              <a:t>Общий объем </a:t>
            </a:r>
            <a:r>
              <a:rPr lang="ru-RU" sz="1400" dirty="0" smtClean="0"/>
              <a:t>доходов </a:t>
            </a:r>
            <a:r>
              <a:rPr lang="ru-RU" sz="1400" dirty="0"/>
              <a:t>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1400" dirty="0" smtClean="0"/>
              <a:t>определен </a:t>
            </a:r>
            <a:r>
              <a:rPr lang="ru-RU" sz="1400" dirty="0"/>
              <a:t>на основе действующего законодательства с учетом ряда планируемых изменений на </a:t>
            </a:r>
            <a:r>
              <a:rPr lang="ru-RU" sz="1400" dirty="0" smtClean="0"/>
              <a:t>2020 </a:t>
            </a:r>
            <a:r>
              <a:rPr lang="ru-RU" sz="1400" dirty="0"/>
              <a:t>год в сумме </a:t>
            </a:r>
            <a:r>
              <a:rPr lang="ru-RU" sz="1400" dirty="0" smtClean="0"/>
              <a:t>7 692,7 </a:t>
            </a:r>
            <a:r>
              <a:rPr lang="ru-RU" sz="1400" dirty="0"/>
              <a:t>тыс. рублей или со снижением к ожидаемой оценки </a:t>
            </a:r>
            <a:r>
              <a:rPr lang="ru-RU" sz="1400" dirty="0" smtClean="0"/>
              <a:t>2019 </a:t>
            </a:r>
            <a:r>
              <a:rPr lang="ru-RU" sz="1400" dirty="0"/>
              <a:t>года на </a:t>
            </a:r>
            <a:r>
              <a:rPr lang="ru-RU" sz="1400" dirty="0" smtClean="0"/>
              <a:t>48,5 процентов </a:t>
            </a:r>
            <a:r>
              <a:rPr lang="ru-RU" sz="1400" dirty="0"/>
              <a:t>или </a:t>
            </a:r>
            <a:r>
              <a:rPr lang="ru-RU" sz="1400" dirty="0" smtClean="0"/>
              <a:t>7 232,8 </a:t>
            </a:r>
            <a:r>
              <a:rPr lang="ru-RU" sz="1400" dirty="0"/>
              <a:t>тыс.рублей,  на </a:t>
            </a:r>
            <a:r>
              <a:rPr lang="ru-RU" sz="1400" dirty="0" smtClean="0"/>
              <a:t>2021 </a:t>
            </a:r>
            <a:r>
              <a:rPr lang="ru-RU" sz="1400" dirty="0"/>
              <a:t>год – </a:t>
            </a:r>
            <a:r>
              <a:rPr lang="ru-RU" sz="1400" dirty="0" smtClean="0"/>
              <a:t>5 735,5 </a:t>
            </a:r>
            <a:r>
              <a:rPr lang="ru-RU" sz="1400" dirty="0"/>
              <a:t>тыс. рублей, </a:t>
            </a:r>
            <a:r>
              <a:rPr lang="ru-RU" sz="1400" dirty="0" smtClean="0"/>
              <a:t>со снижением </a:t>
            </a:r>
            <a:r>
              <a:rPr lang="ru-RU" sz="1400" dirty="0"/>
              <a:t>к прогнозному уровню </a:t>
            </a:r>
            <a:r>
              <a:rPr lang="ru-RU" sz="1400" dirty="0" smtClean="0"/>
              <a:t>2020 </a:t>
            </a:r>
            <a:r>
              <a:rPr lang="ru-RU" sz="1400" dirty="0"/>
              <a:t>года на </a:t>
            </a:r>
            <a:r>
              <a:rPr lang="ru-RU" sz="1400" dirty="0" smtClean="0"/>
              <a:t>1 957,2 </a:t>
            </a:r>
            <a:r>
              <a:rPr lang="ru-RU" sz="1400" dirty="0"/>
              <a:t>тыс.рублей или на </a:t>
            </a:r>
            <a:r>
              <a:rPr lang="ru-RU" sz="1400" dirty="0" smtClean="0"/>
              <a:t>25,4 процента, </a:t>
            </a:r>
            <a:r>
              <a:rPr lang="ru-RU" sz="1400" dirty="0"/>
              <a:t>на </a:t>
            </a:r>
            <a:r>
              <a:rPr lang="ru-RU" sz="1400" dirty="0" smtClean="0"/>
              <a:t>2022 </a:t>
            </a:r>
            <a:r>
              <a:rPr lang="ru-RU" sz="1400" dirty="0"/>
              <a:t>год – </a:t>
            </a:r>
            <a:r>
              <a:rPr lang="ru-RU" sz="1400" dirty="0" smtClean="0"/>
              <a:t>5 892,1тыс</a:t>
            </a:r>
            <a:r>
              <a:rPr lang="ru-RU" sz="1400" dirty="0"/>
              <a:t>. рублей, с ростом к прогнозному уровню </a:t>
            </a:r>
            <a:r>
              <a:rPr lang="ru-RU" sz="1400" dirty="0" smtClean="0"/>
              <a:t>2021 </a:t>
            </a:r>
            <a:r>
              <a:rPr lang="ru-RU" sz="1400" dirty="0"/>
              <a:t>года на </a:t>
            </a:r>
            <a:r>
              <a:rPr lang="ru-RU" sz="1400" dirty="0" smtClean="0"/>
              <a:t>2,7 </a:t>
            </a:r>
            <a:r>
              <a:rPr lang="ru-RU" sz="1400" dirty="0"/>
              <a:t>процента или </a:t>
            </a:r>
            <a:r>
              <a:rPr lang="ru-RU" sz="1400" dirty="0" smtClean="0"/>
              <a:t>156,6 </a:t>
            </a:r>
            <a:r>
              <a:rPr lang="ru-RU" sz="1400" dirty="0"/>
              <a:t>тыс.рублей.</a:t>
            </a:r>
          </a:p>
          <a:p>
            <a:pPr indent="3587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Поступления налоговых и неналоговых доходов в бюджет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сельского поселения Бурибаевский сельсовет муниципального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района Хайбуллинский район Республики Башкортостан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прогнозируются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сумме      2 451,0тыс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</a:t>
            </a:r>
            <a:r>
              <a:rPr lang="ru-RU" sz="1400" dirty="0" smtClean="0"/>
              <a:t>со снижением к ожидаемой оценки 2019 года на 15,5 процентов или 449,7 тыс.рублей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Значительное увеличение прогнозируется по: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Доходы, поступающие в порядке возмещения расходов, понесенных в связи с эксплуатацией имущества (на 79,8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этом по отдельным налоговым и неналоговым доходам бюджета республики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по сравнению с ожидаемой оценкой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прогнозируется снижение поступлений: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 (на 145,4 тыс. рублей) в связи с отсутствием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Хайбуллинской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топливной компании» в 2020 году поступления налога снизятся;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382,8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 в связи со снижением кадастровой стоимости имущества.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2020–2022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годах прогнозируется без существенных изменений.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A15F390-69CF-437F-ADE9-2C1FEE7B930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F390-69CF-437F-ADE9-2C1FEE7B930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Заголовок 6"/>
          <p:cNvSpPr txBox="1">
            <a:spLocks/>
          </p:cNvSpPr>
          <p:nvPr/>
        </p:nvSpPr>
        <p:spPr bwMode="auto">
          <a:xfrm>
            <a:off x="0" y="185733"/>
            <a:ext cx="914403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Доходы бюджета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сельского поселения Бурибаевский сельсовет муниципального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района Хайбуллинский район Республики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Башкортостан на 2020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год</a:t>
            </a:r>
            <a:endParaRPr lang="ru-RU" sz="900" b="1" kern="0" dirty="0">
              <a:solidFill>
                <a:schemeClr val="tx2">
                  <a:lumMod val="75000"/>
                </a:schemeClr>
              </a:solidFill>
              <a:ea typeface="+mj-ea"/>
              <a:cs typeface="Tahoma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546096"/>
          <a:ext cx="9143999" cy="612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57166"/>
          <a:ext cx="8643999" cy="1645920"/>
        </p:xfrm>
        <a:graphic>
          <a:graphicData uri="http://schemas.openxmlformats.org/drawingml/2006/table">
            <a:tbl>
              <a:tblPr/>
              <a:tblGrid>
                <a:gridCol w="3286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7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4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1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33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ожидаемая оценка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2022год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Общий объем безвозмездных поступлений, тыс.рублей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12 024,8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5 241,7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3 114,5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3 178,1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общего объема безвозмездных поступлений в общем объеме доходов,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68,1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53,9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Прирост (снижение) к предыдущему году, тыс.рублей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-6 783,1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-2 127,2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63,6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Прирост (снижение) к предыдущему году,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-13,8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-0,4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1538" y="-24"/>
            <a:ext cx="730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Безвозмездные поступления в 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бюджет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987547"/>
          <a:ext cx="8648712" cy="216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242059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8775" algn="just"/>
            <a:r>
              <a:rPr lang="ru-RU" sz="1200" dirty="0"/>
              <a:t>Прогнозируемый объем безвозмездных поступлений в бюджет муниципального района Хайбуллинский район Республики Башкортостан в </a:t>
            </a:r>
            <a:r>
              <a:rPr lang="ru-RU" sz="1200" dirty="0" smtClean="0"/>
              <a:t>2020 </a:t>
            </a:r>
            <a:r>
              <a:rPr lang="ru-RU" sz="1200" dirty="0"/>
              <a:t>году составит </a:t>
            </a:r>
            <a:r>
              <a:rPr lang="ru-RU" sz="1200" dirty="0" smtClean="0"/>
              <a:t>5 241,7 </a:t>
            </a:r>
            <a:r>
              <a:rPr lang="ru-RU" sz="1200" dirty="0"/>
              <a:t>тыс. рублей или </a:t>
            </a:r>
            <a:r>
              <a:rPr lang="ru-RU" sz="1200" dirty="0" smtClean="0"/>
              <a:t>68,1 </a:t>
            </a:r>
            <a:r>
              <a:rPr lang="ru-RU" sz="1200" dirty="0"/>
              <a:t>процентов от общего объема доходов бюджета </a:t>
            </a:r>
            <a:r>
              <a:rPr lang="ru-RU" sz="1200" dirty="0" smtClean="0"/>
              <a:t>сельского поселения со </a:t>
            </a:r>
            <a:r>
              <a:rPr lang="ru-RU" sz="1200" dirty="0"/>
              <a:t>снижением к ожидаемой оценки </a:t>
            </a:r>
            <a:r>
              <a:rPr lang="ru-RU" sz="1200" dirty="0" smtClean="0"/>
              <a:t>2019 </a:t>
            </a:r>
            <a:r>
              <a:rPr lang="ru-RU" sz="1200" dirty="0"/>
              <a:t>года на </a:t>
            </a:r>
            <a:r>
              <a:rPr lang="ru-RU" sz="1200" dirty="0" smtClean="0"/>
              <a:t>12,5 </a:t>
            </a:r>
            <a:r>
              <a:rPr lang="ru-RU" sz="1200" dirty="0"/>
              <a:t>процента или </a:t>
            </a:r>
            <a:r>
              <a:rPr lang="ru-RU" sz="1200" dirty="0" smtClean="0"/>
              <a:t>6 783,1тыс</a:t>
            </a:r>
            <a:r>
              <a:rPr lang="ru-RU" sz="1200" dirty="0"/>
              <a:t>. рублей, в </a:t>
            </a:r>
            <a:r>
              <a:rPr lang="ru-RU" sz="1200" dirty="0" smtClean="0"/>
              <a:t>2021 </a:t>
            </a:r>
            <a:r>
              <a:rPr lang="ru-RU" sz="1200" dirty="0"/>
              <a:t>году – </a:t>
            </a:r>
            <a:r>
              <a:rPr lang="ru-RU" sz="1200" dirty="0" smtClean="0"/>
              <a:t>3 114,5тыс</a:t>
            </a:r>
            <a:r>
              <a:rPr lang="ru-RU" sz="1200" dirty="0"/>
              <a:t>. рублей или </a:t>
            </a:r>
            <a:r>
              <a:rPr lang="ru-RU" sz="1200" dirty="0" smtClean="0"/>
              <a:t>54,3 </a:t>
            </a:r>
            <a:r>
              <a:rPr lang="ru-RU" sz="1200" dirty="0"/>
              <a:t>процента, в </a:t>
            </a:r>
            <a:r>
              <a:rPr lang="ru-RU" sz="1200" dirty="0" smtClean="0"/>
              <a:t>2022 </a:t>
            </a:r>
            <a:r>
              <a:rPr lang="ru-RU" sz="1200" dirty="0"/>
              <a:t>году – </a:t>
            </a:r>
            <a:r>
              <a:rPr lang="ru-RU" sz="1200" dirty="0" smtClean="0"/>
              <a:t>3 178,1 </a:t>
            </a:r>
            <a:r>
              <a:rPr lang="ru-RU" sz="1200" dirty="0"/>
              <a:t>тыс. рублей или </a:t>
            </a:r>
            <a:r>
              <a:rPr lang="ru-RU" sz="1200" dirty="0" smtClean="0"/>
              <a:t>53,9 </a:t>
            </a:r>
            <a:r>
              <a:rPr lang="ru-RU" sz="1200" dirty="0"/>
              <a:t>процента.</a:t>
            </a:r>
          </a:p>
          <a:p>
            <a:pPr indent="358775" algn="just"/>
            <a:r>
              <a:rPr lang="ru-RU" sz="1200" dirty="0"/>
              <a:t>В структуре безвозмездных поступлений </a:t>
            </a:r>
            <a:r>
              <a:rPr lang="ru-RU" sz="1200" dirty="0" smtClean="0"/>
              <a:t>на 2020 год:</a:t>
            </a:r>
            <a:endParaRPr lang="ru-RU" sz="1200" dirty="0"/>
          </a:p>
          <a:p>
            <a:pPr algn="just"/>
            <a:r>
              <a:rPr lang="ru-RU" sz="1200" dirty="0" smtClean="0"/>
              <a:t>Дотации </a:t>
            </a:r>
            <a:r>
              <a:rPr lang="ru-RU" sz="1200" dirty="0"/>
              <a:t>составляют </a:t>
            </a:r>
            <a:r>
              <a:rPr lang="ru-RU" sz="1200" dirty="0" smtClean="0"/>
              <a:t> </a:t>
            </a:r>
            <a:r>
              <a:rPr lang="ru-RU" sz="1200" dirty="0"/>
              <a:t>– </a:t>
            </a:r>
            <a:r>
              <a:rPr lang="ru-RU" sz="1200" dirty="0" smtClean="0"/>
              <a:t>47,5 процента;</a:t>
            </a:r>
            <a:endParaRPr lang="ru-RU" sz="1200" dirty="0"/>
          </a:p>
          <a:p>
            <a:pPr algn="just"/>
            <a:r>
              <a:rPr lang="ru-RU" sz="1200" dirty="0" smtClean="0"/>
              <a:t>Субвенции – 4,5 процента;</a:t>
            </a:r>
            <a:endParaRPr lang="ru-RU" sz="1200" dirty="0"/>
          </a:p>
          <a:p>
            <a:pPr algn="just"/>
            <a:r>
              <a:rPr lang="ru-RU" sz="1200" dirty="0" smtClean="0"/>
              <a:t>Иные </a:t>
            </a:r>
            <a:r>
              <a:rPr lang="ru-RU" sz="1200" dirty="0"/>
              <a:t>межбюджетные трансферты </a:t>
            </a:r>
            <a:r>
              <a:rPr lang="ru-RU" sz="1200" dirty="0" smtClean="0"/>
              <a:t>– 48,0 </a:t>
            </a:r>
            <a:r>
              <a:rPr lang="ru-RU" sz="1200" dirty="0"/>
              <a:t>процента.</a:t>
            </a:r>
          </a:p>
          <a:p>
            <a:pPr indent="358775" algn="just"/>
            <a:r>
              <a:rPr lang="ru-RU" sz="1200" dirty="0" smtClean="0"/>
              <a:t>Иные </a:t>
            </a:r>
            <a:r>
              <a:rPr lang="ru-RU" sz="1200" dirty="0"/>
              <a:t>межбюджетные трансферты из </a:t>
            </a:r>
            <a:r>
              <a:rPr lang="ru-RU" sz="1200" dirty="0" smtClean="0"/>
              <a:t>бюджета муниципального </a:t>
            </a:r>
            <a:r>
              <a:rPr lang="ru-RU" sz="1200" dirty="0"/>
              <a:t>района планируются на </a:t>
            </a:r>
            <a:r>
              <a:rPr lang="ru-RU" sz="1200" dirty="0" smtClean="0"/>
              <a:t>2020 </a:t>
            </a:r>
            <a:r>
              <a:rPr lang="ru-RU" sz="1200" dirty="0"/>
              <a:t>год </a:t>
            </a:r>
            <a:r>
              <a:rPr lang="ru-RU" sz="1200" dirty="0" smtClean="0"/>
              <a:t>2 517,0 тыс</a:t>
            </a:r>
            <a:r>
              <a:rPr lang="ru-RU" sz="1200" dirty="0"/>
              <a:t>. </a:t>
            </a:r>
            <a:r>
              <a:rPr lang="ru-RU" sz="1200" dirty="0" smtClean="0"/>
              <a:t>рублей, в </a:t>
            </a:r>
            <a:r>
              <a:rPr lang="ru-RU" sz="1200" dirty="0"/>
              <a:t>том числе:</a:t>
            </a:r>
          </a:p>
          <a:p>
            <a:pPr algn="just"/>
            <a:r>
              <a:rPr lang="ru-RU" sz="1200" dirty="0"/>
              <a:t> на финансирование мероприятий по благоустройству территорий населенных пунктов, коммунальному хозяйству, обеспечению мер пожарной безопасности и осуществлению дорожной деятельности в границах сельских поселений  в </a:t>
            </a:r>
            <a:r>
              <a:rPr lang="ru-RU" sz="1200" dirty="0" smtClean="0"/>
              <a:t>2020 </a:t>
            </a:r>
            <a:r>
              <a:rPr lang="ru-RU" sz="1200" dirty="0"/>
              <a:t>г  - </a:t>
            </a:r>
            <a:r>
              <a:rPr lang="ru-RU" sz="1200" dirty="0" smtClean="0"/>
              <a:t>900,0 </a:t>
            </a:r>
            <a:r>
              <a:rPr lang="ru-RU" sz="1200" dirty="0"/>
              <a:t>тыс. рублей;</a:t>
            </a:r>
          </a:p>
          <a:p>
            <a:pPr algn="just"/>
            <a:r>
              <a:rPr lang="ru-RU" sz="1200" dirty="0"/>
              <a:t>и на </a:t>
            </a:r>
            <a:r>
              <a:rPr lang="ru-RU" sz="1200" dirty="0" smtClean="0"/>
              <a:t>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1 617,0 тыс.рублей.</a:t>
            </a:r>
            <a:endParaRPr lang="ru-RU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v-chem-hranit-dengi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1771" y="5230815"/>
            <a:ext cx="2494585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5705656"/>
              </p:ext>
            </p:extLst>
          </p:nvPr>
        </p:nvGraphicFramePr>
        <p:xfrm>
          <a:off x="428596" y="1020806"/>
          <a:ext cx="8467761" cy="31289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71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7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7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41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91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86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8692">
                  <a:extLst>
                    <a:ext uri="{9D8B030D-6E8A-4147-A177-3AD203B41FA5}">
                      <a16:colId xmlns="" xmlns:a16="http://schemas.microsoft.com/office/drawing/2014/main" val="4071383936"/>
                    </a:ext>
                  </a:extLst>
                </a:gridCol>
              </a:tblGrid>
              <a:tr h="720726"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Виды долговых обязательств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На 1 января 2018 года (отчет)</a:t>
                      </a:r>
                    </a:p>
                  </a:txBody>
                  <a:tcPr marL="0" marR="0" marT="36000" marB="0" anchor="b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На 1 января 2019 года (отчет)</a:t>
                      </a:r>
                    </a:p>
                  </a:txBody>
                  <a:tcPr marL="0" marR="0" marT="36000" marB="0" anchor="b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На 1 января 2020 года (отчет)</a:t>
                      </a:r>
                    </a:p>
                  </a:txBody>
                  <a:tcPr marL="0" marR="0" marT="36000" marB="0" anchor="b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На 1 января 2021 года (план)</a:t>
                      </a:r>
                    </a:p>
                  </a:txBody>
                  <a:tcPr marL="0" marR="0" marT="36000" marB="0" anchor="b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На 1 января 2022 года (план)</a:t>
                      </a:r>
                    </a:p>
                  </a:txBody>
                  <a:tcPr marL="0" marR="0" marT="36000" marB="0" anchor="b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dirty="0">
                          <a:latin typeface="+mn-lt"/>
                          <a:cs typeface="Times New Roman" pitchFamily="18" charset="0"/>
                        </a:rPr>
                        <a:t>На 1 января 2023 года (план)</a:t>
                      </a:r>
                      <a:endParaRPr lang="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0" anchor="b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indent="0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2596">
                <a:tc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Кредиты, полученные от кредитных организаций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524">
                <a:tc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из других бюджетов бюджетной системы РФ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72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</a:p>
                    <a:p>
                      <a:pPr indent="0">
                        <a:lnSpc>
                          <a:spcPts val="1440"/>
                        </a:lnSpc>
                      </a:pPr>
                      <a:endParaRPr lang="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644">
                <a:tc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 муниципальный долг муниципального района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755" y="0"/>
            <a:ext cx="8358245" cy="92333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R="812800" indent="0" algn="ctr">
              <a:spcAft>
                <a:spcPts val="1890"/>
              </a:spcAft>
            </a:pPr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 </a:t>
            </a:r>
            <a:r>
              <a:rPr lang="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Бурибаевский сельсовет муниципального 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Хайбуллинский район Республики Башкортостан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714356"/>
            <a:ext cx="1205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(в тыс.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р</a:t>
            </a:r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уб.)</a:t>
            </a:r>
            <a:endParaRPr lang="ru-RU" sz="14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8596" y="4149726"/>
            <a:ext cx="83582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МУНИЦИПАЛЬНЫЙ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ДОЛГ</a:t>
            </a:r>
            <a:r>
              <a:rPr kumimoji="0" lang="ru-RU" sz="18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(англ.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municipal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debt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– общий объем долговых и других обязательств органа местного самоуправления перед юридическими и физическими лицами, возникший из муниципальных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заимствований, принятых на себя органом местного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самоуправления поручительств и гарантий, а также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обязательств третьих лиц.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007" y="4149726"/>
            <a:ext cx="828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проекте бюджета муниципальных заимствований не планируется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port.pnzreg.ru/files/sport_pnzreg_ru/2017/april/s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640" y="4867288"/>
            <a:ext cx="1778000" cy="14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694481"/>
          </a:xfrm>
        </p:spPr>
        <p:txBody>
          <a:bodyPr>
            <a:no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127" y="2560320"/>
            <a:ext cx="8773610" cy="2048719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1977" y="6526351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4643" y="914400"/>
            <a:ext cx="8679807" cy="16459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- это средства, выплачиваемые из бюджета на реализацию расходных обязательств муниципального района Хайбуллинский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район Республики Башкортостан,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http://19aksay.detkin-club.ru/images/about/1zvtqhe_57088d8dda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1287145" cy="14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yarnews.net/files/1/1000/540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815" y="4838700"/>
            <a:ext cx="1348105" cy="14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://www.perito.co.in/wp-content/uploads/2016/03/Recruitment-Service-Compani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perito.co.in/wp-content/uploads/2016/03/Recruitment-Service-Companie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invaop.ru/upload/medialibrary/a63/a63eeab840f6c45fbc1524bd386cba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640" y="4957162"/>
            <a:ext cx="1958654" cy="13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kazna17\Desktop\kak-poluchit-subsidiyu-768x5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9294" y="4867288"/>
            <a:ext cx="1807743" cy="14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://www.interbuh.com.ua/uploads/images/category/other/%D0%B7%D0%BD%D0%B0%D0%BA%D0%B8/artic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4601" y="4957162"/>
            <a:ext cx="1569399" cy="15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037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3761F0D4-6545-4267-A3D2-D680A65DC697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246184" y="214291"/>
            <a:ext cx="511126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b="1" u="sng" dirty="0">
                <a:solidFill>
                  <a:srgbClr val="FF0000"/>
                </a:solidFill>
                <a:latin typeface="Bookman Old Style" pitchFamily="18" charset="0"/>
              </a:rPr>
              <a:t>Расходы местного бюджета классифицируются  по разделам и подразделам</a:t>
            </a:r>
            <a:endParaRPr lang="ru-RU" sz="20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9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  <a:p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Расходы бюджета по основным разделам: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Общегосударственные вопросы (01)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Национальная безопасность и правоохранительная деятельность (03)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Национальная экономика (04)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Жилищно-коммунальное хозяйство (05)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Охрана окружающей среды (06)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Образование (07)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Культура, кинематография (08)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Социальная политика (10)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Физическая культура и спорт (11)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Средства массовой информации (12)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Обслуживание государственного и муниципального долга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 (1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)</a:t>
            </a:r>
          </a:p>
          <a:p>
            <a:endParaRPr lang="ru-RU" sz="9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25604" name="Picture 4" descr="C:\Users\User\AppData\Local\Microsoft\Windows\Temporary Internet Files\Content.IE5\GOZ1PY4Q\MP9004422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474" y="1000126"/>
            <a:ext cx="264648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6012474" y="4391026"/>
            <a:ext cx="2646485" cy="2062163"/>
          </a:xfrm>
          <a:prstGeom prst="rect">
            <a:avLst/>
          </a:prstGeom>
          <a:solidFill>
            <a:srgbClr val="99CCFF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2"/>
                </a:solidFill>
                <a:latin typeface="Franklin Gothic Book" pitchFamily="34" charset="0"/>
              </a:rPr>
              <a:t>Полный перечень разделов и подразделов классификации </a:t>
            </a:r>
          </a:p>
          <a:p>
            <a:r>
              <a:rPr lang="ru-RU" sz="1600">
                <a:solidFill>
                  <a:schemeClr val="bg2"/>
                </a:solidFill>
                <a:latin typeface="Franklin Gothic Book" pitchFamily="34" charset="0"/>
              </a:rPr>
              <a:t>расходов бюджетов приведен в статье 21 Бюджетного кодекса Российской Федерации</a:t>
            </a:r>
            <a:r>
              <a:rPr lang="ru-RU">
                <a:solidFill>
                  <a:schemeClr val="bg2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014546" y="5645150"/>
            <a:ext cx="92026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 bwMode="auto">
          <a:xfrm>
            <a:off x="0" y="-25384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ea typeface="+mj-ea"/>
                <a:cs typeface="Tahoma" pitchFamily="34" charset="0"/>
              </a:rPr>
              <a:t>Территориальное устройство муниципального района Хайбуллинский район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ea typeface="+mj-ea"/>
                <a:cs typeface="Tahoma" pitchFamily="34" charset="0"/>
              </a:rPr>
              <a:t>Республики Башкортостан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9458" y="546096"/>
            <a:ext cx="69516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 Счастлив тот, кому повезло родиться и жить на благодатной </a:t>
            </a:r>
            <a:r>
              <a:rPr lang="ru-RU" sz="1400" dirty="0" err="1"/>
              <a:t>хайбуллинской</a:t>
            </a:r>
            <a:r>
              <a:rPr lang="ru-RU" sz="1400" dirty="0"/>
              <a:t> земле, в этих уникальных по красоте местах. Неповторимый колорит и своеобразие природы, бескрайние ковыльные степи и живописные </a:t>
            </a:r>
            <a:r>
              <a:rPr lang="ru-RU" sz="1400" dirty="0" err="1"/>
              <a:t>горно-лесные</a:t>
            </a:r>
            <a:r>
              <a:rPr lang="ru-RU" sz="1400" dirty="0"/>
              <a:t> рельефы, край богатый хлебом и подземными ископаемыми, щедрая на таланты земля, гостеприимные хозяева и трудолюбивые селяне – все эти слова о нашем районе и его жителях</a:t>
            </a:r>
            <a:r>
              <a:rPr lang="ru-RU" sz="1400" dirty="0" smtClean="0"/>
              <a:t>. 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644" y="5286387"/>
            <a:ext cx="8648712" cy="1385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b="1" dirty="0" err="1" smtClean="0"/>
              <a:t>Буриба́й</a:t>
            </a:r>
            <a:r>
              <a:rPr lang="ru-RU" sz="1400" dirty="0" smtClean="0"/>
              <a:t> (</a:t>
            </a:r>
            <a:r>
              <a:rPr lang="ru-RU" sz="1400" dirty="0" err="1" smtClean="0">
                <a:hlinkClick r:id="rId2" tooltip="Башкирский язык"/>
              </a:rPr>
              <a:t>башк</a:t>
            </a:r>
            <a:r>
              <a:rPr lang="ru-RU" sz="1400" dirty="0" smtClean="0">
                <a:hlinkClick r:id="rId2" tooltip="Башкирский язык"/>
              </a:rPr>
              <a:t>.</a:t>
            </a:r>
            <a:r>
              <a:rPr lang="ru-RU" sz="1400" dirty="0" smtClean="0"/>
              <a:t> </a:t>
            </a:r>
            <a:r>
              <a:rPr lang="ru-RU" sz="1400" i="1" dirty="0" err="1" smtClean="0"/>
              <a:t>Бүребай</a:t>
            </a:r>
            <a:r>
              <a:rPr lang="ru-RU" sz="1400" dirty="0" smtClean="0"/>
              <a:t>) — село (до </a:t>
            </a:r>
            <a:r>
              <a:rPr lang="ru-RU" sz="1400" dirty="0" smtClean="0">
                <a:hlinkClick r:id="rId3" tooltip="2004"/>
              </a:rPr>
              <a:t>2004</a:t>
            </a:r>
            <a:r>
              <a:rPr lang="ru-RU" sz="1400" dirty="0" smtClean="0"/>
              <a:t> — </a:t>
            </a:r>
            <a:r>
              <a:rPr lang="ru-RU" sz="1400" dirty="0" smtClean="0">
                <a:hlinkClick r:id="rId4" tooltip="Посёлок городского типа"/>
              </a:rPr>
              <a:t>посёлок городского типа</a:t>
            </a:r>
            <a:r>
              <a:rPr lang="ru-RU" sz="1400" dirty="0" smtClean="0"/>
              <a:t>) в </a:t>
            </a:r>
            <a:r>
              <a:rPr lang="ru-RU" sz="1400" dirty="0" err="1" smtClean="0">
                <a:hlinkClick r:id="rId5" tooltip="Хайбуллинский район Башкортостана"/>
              </a:rPr>
              <a:t>Хайбуллинском</a:t>
            </a:r>
            <a:r>
              <a:rPr lang="ru-RU" sz="1400" dirty="0" smtClean="0">
                <a:hlinkClick r:id="rId5" tooltip="Хайбуллинский район Башкортостана"/>
              </a:rPr>
              <a:t> районе</a:t>
            </a:r>
            <a:r>
              <a:rPr lang="ru-RU" sz="1400" dirty="0" smtClean="0"/>
              <a:t> </a:t>
            </a:r>
            <a:r>
              <a:rPr lang="ru-RU" sz="1400" dirty="0" smtClean="0">
                <a:hlinkClick r:id="rId6" tooltip="Башкортостан"/>
              </a:rPr>
              <a:t>Башкортостана</a:t>
            </a:r>
            <a:r>
              <a:rPr lang="ru-RU" sz="1400" dirty="0" smtClean="0"/>
              <a:t>, </a:t>
            </a:r>
            <a:r>
              <a:rPr lang="ru-RU" sz="1400" dirty="0" smtClean="0">
                <a:hlinkClick r:id="rId7" tooltip="Административный центр"/>
              </a:rPr>
              <a:t>административный центр</a:t>
            </a:r>
            <a:r>
              <a:rPr lang="ru-RU" sz="1400" dirty="0" smtClean="0"/>
              <a:t> </a:t>
            </a:r>
            <a:r>
              <a:rPr lang="ru-RU" sz="1400" dirty="0" err="1" smtClean="0">
                <a:hlinkClick r:id="rId8" tooltip="Бурибаевский сельсовет (Хайбуллинский район)"/>
              </a:rPr>
              <a:t>Бурибаевского</a:t>
            </a:r>
            <a:r>
              <a:rPr lang="ru-RU" sz="1400" dirty="0" smtClean="0">
                <a:hlinkClick r:id="rId8" tooltip="Бурибаевский сельсовет (Хайбуллинский район)"/>
              </a:rPr>
              <a:t> сельсовета</a:t>
            </a:r>
            <a:r>
              <a:rPr lang="ru-RU" sz="1400" dirty="0" smtClean="0"/>
              <a:t>. Расположено в 509 км к юго-востоку от Уфы и в 15 км. к северу от районного центра </a:t>
            </a:r>
            <a:r>
              <a:rPr lang="ru-RU" sz="1400" dirty="0" err="1" smtClean="0"/>
              <a:t>Акъяра</a:t>
            </a:r>
            <a:r>
              <a:rPr lang="ru-RU" sz="1400" dirty="0" smtClean="0"/>
              <a:t>, на Зауральской равнине. Вблизи протекает река </a:t>
            </a:r>
            <a:r>
              <a:rPr lang="ru-RU" sz="1400" dirty="0" err="1" smtClean="0"/>
              <a:t>Таналык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Дата образования сельского поселения Бурибаевский сельсовет-1937 год Площадь - 29,1 км2</a:t>
            </a:r>
          </a:p>
          <a:p>
            <a:pPr algn="just"/>
            <a:r>
              <a:rPr lang="ru-RU" sz="1400" dirty="0" smtClean="0"/>
              <a:t>Предприятия на территории сельского поселения: АО «Бурибаевский ГОК», ООО «</a:t>
            </a:r>
            <a:r>
              <a:rPr lang="ru-RU" sz="1400" dirty="0" err="1" smtClean="0"/>
              <a:t>Бурибаевская</a:t>
            </a:r>
            <a:r>
              <a:rPr lang="ru-RU" sz="1400" dirty="0" smtClean="0"/>
              <a:t> СЭС» — одна из крупнейших в России солнечных электростанций на 20 МВт.</a:t>
            </a:r>
            <a:endParaRPr lang="ru-RU" sz="1400" dirty="0"/>
          </a:p>
        </p:txBody>
      </p:sp>
      <p:pic>
        <p:nvPicPr>
          <p:cNvPr id="10" name="Рисунок 9"/>
          <p:cNvPicPr/>
          <p:nvPr/>
        </p:nvPicPr>
        <p:blipFill>
          <a:blip r:embed="rId9" cstate="print"/>
          <a:srcRect l="33964" t="31489" r="34712" b="27743"/>
          <a:stretch>
            <a:fillRect/>
          </a:stretch>
        </p:blipFill>
        <p:spPr bwMode="auto">
          <a:xfrm>
            <a:off x="247644" y="265745"/>
            <a:ext cx="1858010" cy="136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7644" y="1857363"/>
            <a:ext cx="8648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Наш Хайбуллинский район расположен в самой юго-восточной части Башкортостана, на окраине Зилаирского плато. В своем современном виде </a:t>
            </a:r>
            <a:r>
              <a:rPr lang="ru-RU" sz="1400" dirty="0" err="1" smtClean="0"/>
              <a:t>Хайбулла</a:t>
            </a:r>
            <a:r>
              <a:rPr lang="ru-RU" sz="1400" dirty="0" smtClean="0"/>
              <a:t> появилась на карте Башкортостана и России 20 августа 1930 года. Район граничит с Зилаирским, </a:t>
            </a:r>
            <a:r>
              <a:rPr lang="ru-RU" sz="1400" dirty="0" err="1" smtClean="0"/>
              <a:t>Баймакским</a:t>
            </a:r>
            <a:r>
              <a:rPr lang="ru-RU" sz="1400" dirty="0" smtClean="0"/>
              <a:t>, </a:t>
            </a:r>
            <a:r>
              <a:rPr lang="ru-RU" sz="1400" dirty="0" err="1" smtClean="0"/>
              <a:t>Зианчуринским</a:t>
            </a:r>
            <a:r>
              <a:rPr lang="ru-RU" sz="1400" dirty="0" smtClean="0"/>
              <a:t> районами Республики Башкортостан и Оренбургской областью, вытянут с севера на юг на 90, с востока на запад на 150 километров. Площадь всей территории района составляет 3912 квадратных километров. Районный центр – село Акъяр находится в 540 километрах от столицы республики г.Уфа. На территории </a:t>
            </a:r>
            <a:r>
              <a:rPr lang="ru-RU" sz="1400" dirty="0" err="1" smtClean="0"/>
              <a:t>Хайбуллинского</a:t>
            </a:r>
            <a:r>
              <a:rPr lang="ru-RU" sz="1400" dirty="0" smtClean="0"/>
              <a:t> района находится 57 населенных пунктах в 14 сельских поселениях.</a:t>
            </a:r>
          </a:p>
          <a:p>
            <a:pPr algn="just"/>
            <a:r>
              <a:rPr lang="ru-RU" sz="1400" dirty="0" smtClean="0"/>
              <a:t>  Район традиционно является одним из крупнейших в республике производителей и поставщиков сельскохозяйственной продукции, особенно выделяется выращиванием высококачественной твердой пшеницы, используемой для продовольственных целей. Новый импульс экономическому развитию района в последние годы придают горнодобывающие предприятия цветной металлургии.</a:t>
            </a:r>
          </a:p>
          <a:p>
            <a:pPr algn="just"/>
            <a:r>
              <a:rPr lang="ru-RU" sz="1400" dirty="0" smtClean="0"/>
              <a:t>  Район на 100% обеспечен природным газом, начиная с 1994 года введено в эксплуатацию более 1 тысячи километров газовых сетей, газифицировано около 14 тыс. объектов соцкультбыта и индивидуального жилья.</a:t>
            </a:r>
          </a:p>
          <a:p>
            <a:pPr algn="just"/>
            <a:r>
              <a:rPr lang="ru-RU" sz="1400" dirty="0" smtClean="0"/>
              <a:t>  На территории района силами ГУП Управление «</a:t>
            </a:r>
            <a:r>
              <a:rPr lang="ru-RU" sz="1400" dirty="0" err="1" smtClean="0"/>
              <a:t>Башмелиоводхоз</a:t>
            </a:r>
            <a:r>
              <a:rPr lang="ru-RU" sz="1400" dirty="0" smtClean="0"/>
              <a:t>» построено и эксплуатируется четыре крупных водохранилища: </a:t>
            </a:r>
            <a:r>
              <a:rPr lang="ru-RU" sz="1400" dirty="0" err="1" smtClean="0"/>
              <a:t>Таналыкское</a:t>
            </a:r>
            <a:r>
              <a:rPr lang="ru-RU" sz="1400" dirty="0" smtClean="0"/>
              <a:t> — 14,2 млн. куб. метров, </a:t>
            </a:r>
            <a:r>
              <a:rPr lang="ru-RU" sz="1400" dirty="0" err="1" smtClean="0"/>
              <a:t>Акъярское</a:t>
            </a:r>
            <a:r>
              <a:rPr lang="ru-RU" sz="1400" dirty="0" smtClean="0"/>
              <a:t> — 56 млн. куб. метров, </a:t>
            </a:r>
            <a:r>
              <a:rPr lang="ru-RU" sz="1400" dirty="0" err="1" smtClean="0"/>
              <a:t>Маканское</a:t>
            </a:r>
            <a:r>
              <a:rPr lang="ru-RU" sz="1400" dirty="0" smtClean="0"/>
              <a:t> — 10,3 млн.куб.метров, </a:t>
            </a:r>
            <a:r>
              <a:rPr lang="ru-RU" sz="1400" dirty="0" err="1" smtClean="0"/>
              <a:t>Матраевское</a:t>
            </a:r>
            <a:r>
              <a:rPr lang="ru-RU" sz="1400" dirty="0" smtClean="0"/>
              <a:t> – 2,1 млн. куб. метров.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57158" y="928670"/>
          <a:ext cx="8501124" cy="547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400"/>
                <a:gridCol w="674302"/>
                <a:gridCol w="785818"/>
                <a:gridCol w="785818"/>
                <a:gridCol w="642942"/>
                <a:gridCol w="785818"/>
                <a:gridCol w="857256"/>
                <a:gridCol w="642942"/>
                <a:gridCol w="1071570"/>
                <a:gridCol w="857258"/>
              </a:tblGrid>
              <a:tr h="396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2018 г. (отчет)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2019 г. (оценка)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2020 г. (план)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2021 г. (план)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2022 г. (план)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Динамика, %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05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2019/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2020/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2021/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2022/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Функциональная структура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12 782,9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13 862, 3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735, 5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892, 1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291, 3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131, 4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904, 0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231, 9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237, 5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48, 8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899, 6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065, 9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501, 5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230, 1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5272" y="64291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0"/>
            <a:ext cx="8501122" cy="6429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СЕЛЬСКОГО ПОСЕЛЕНИЯ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143932" cy="6429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nstantia" pitchFamily="18" charset="0"/>
              </a:rPr>
              <a:t>Жилищно-коммунальное хозяйство</a:t>
            </a:r>
            <a:endParaRPr lang="ru-RU" sz="3200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857232"/>
          <a:ext cx="8501123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784"/>
                <a:gridCol w="1053237"/>
                <a:gridCol w="1429391"/>
                <a:gridCol w="1053237"/>
                <a:gridCol w="1053237"/>
                <a:gridCol w="1053237"/>
              </a:tblGrid>
              <a:tr h="561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Функциональная структура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2018 (отчет)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2019 (оценка)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2020( план)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2021(план)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2022(план)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612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8065,9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7501,5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1680,0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3218,3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3891,7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6171,1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710, 0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615, 0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580, 0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Рисунок 4" descr="P1000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00504"/>
            <a:ext cx="4071934" cy="2500330"/>
          </a:xfrm>
          <a:prstGeom prst="rect">
            <a:avLst/>
          </a:prstGeom>
        </p:spPr>
      </p:pic>
      <p:pic>
        <p:nvPicPr>
          <p:cNvPr id="6" name="Рисунок 5" descr="Благо Асфальт 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00504"/>
            <a:ext cx="4143404" cy="247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286676" cy="8572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Реализованные проекты по программе поддержки местных инициатив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1857364"/>
          <a:ext cx="8501122" cy="288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1214446"/>
                <a:gridCol w="1143008"/>
                <a:gridCol w="1143008"/>
                <a:gridCol w="1143008"/>
                <a:gridCol w="9286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РБ,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Денежный вклад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МО,руб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Денежный вклад  населения,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Денежный вклад спонсоров,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проекта,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Устройство  ограждения  сельского  спортивного  стадиона в с.Бурибай МР Хайбуллинский район РБ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518597,94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28688,30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80700,00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652286,24</a:t>
                      </a:r>
                    </a:p>
                  </a:txBody>
                  <a:tcPr marL="9525" marR="9525" marT="9525" marB="0" anchor="ctr"/>
                </a:tc>
              </a:tr>
              <a:tr h="500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Обустройство ограждения кладбища с. Бурибай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306400,00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490000,00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ремонт здания спортивной школы в с. Бурибай сельского поселения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Бурибаевский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сельсовет МР Хайбуллинский район РБ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866581,01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99232,30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99255,50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99105,68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1164174,49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4" name="Picture 2" descr="Программа поддержки местных инициатив – Ивано-Кувалатский сельсовет  Зилаирский рай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</p:spPr>
      </p:pic>
      <p:pic>
        <p:nvPicPr>
          <p:cNvPr id="5" name="Picture 2" descr="C:\Users\ГИС\Desktop\Бурибай\ФОТО ППМИ\Кладбище\DSC01604.JPG"/>
          <p:cNvPicPr>
            <a:picLocks noChangeAspect="1" noChangeArrowheads="1"/>
          </p:cNvPicPr>
          <p:nvPr/>
        </p:nvPicPr>
        <p:blipFill>
          <a:blip r:embed="rId3" cstate="print"/>
          <a:srcRect l="14843" t="32292" r="27344" b="23958"/>
          <a:stretch>
            <a:fillRect/>
          </a:stretch>
        </p:blipFill>
        <p:spPr bwMode="auto">
          <a:xfrm>
            <a:off x="3000364" y="4857760"/>
            <a:ext cx="2857520" cy="1857412"/>
          </a:xfrm>
          <a:prstGeom prst="rect">
            <a:avLst/>
          </a:prstGeom>
          <a:noFill/>
        </p:spPr>
      </p:pic>
      <p:pic>
        <p:nvPicPr>
          <p:cNvPr id="6" name="Picture 3" descr="C:\Users\ГИС\Desktop\Бурибай\ФОТО ППМИ\Спортшкола\Фото после\IMG-20210322-WA0020.jpg"/>
          <p:cNvPicPr>
            <a:picLocks noChangeAspect="1" noChangeArrowheads="1"/>
          </p:cNvPicPr>
          <p:nvPr/>
        </p:nvPicPr>
        <p:blipFill>
          <a:blip r:embed="rId4" cstate="print"/>
          <a:srcRect l="15730" t="14925" r="3370" b="19403"/>
          <a:stretch>
            <a:fillRect/>
          </a:stretch>
        </p:blipFill>
        <p:spPr bwMode="auto">
          <a:xfrm>
            <a:off x="5857884" y="4857760"/>
            <a:ext cx="3000396" cy="1785950"/>
          </a:xfrm>
          <a:prstGeom prst="rect">
            <a:avLst/>
          </a:prstGeom>
          <a:noFill/>
        </p:spPr>
      </p:pic>
      <p:pic>
        <p:nvPicPr>
          <p:cNvPr id="7" name="Picture 4" descr="C:\Users\ГИС\Desktop\Бурибай\ФОТО ППМИ\Стадион\IMG_0244.JPG"/>
          <p:cNvPicPr>
            <a:picLocks noChangeAspect="1" noChangeArrowheads="1"/>
          </p:cNvPicPr>
          <p:nvPr/>
        </p:nvPicPr>
        <p:blipFill>
          <a:blip r:embed="rId5" cstate="print"/>
          <a:srcRect l="22656" t="30315" r="15625" b="9319"/>
          <a:stretch>
            <a:fillRect/>
          </a:stretch>
        </p:blipFill>
        <p:spPr bwMode="auto">
          <a:xfrm>
            <a:off x="357158" y="4857760"/>
            <a:ext cx="264320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6" y="714356"/>
          <a:ext cx="8572563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69"/>
                <a:gridCol w="3480312"/>
                <a:gridCol w="1785951"/>
                <a:gridCol w="2500331"/>
              </a:tblGrid>
              <a:tr h="5362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проекта,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43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и установка трибун и иных сооружений стадиона с. Бурибай</a:t>
                      </a:r>
                      <a:b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249 900,91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12266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музыкальной аппаратуры (активная акустическая система- 2, микшерский пульт, радио микрофон, стойка, шнуровой микрофон) для СДК с. Бурибай сельского поселения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Бурибаевский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50 000,00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7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трактора МТЗ-82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1 400 000,00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56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музыкальной аппаратуры для актового зала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215 000,00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214290"/>
            <a:ext cx="571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Реализованные проекты по наказам избирателей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ГИС\Desktop\Бурибай\ФОТО ППМИ\Стадион\DSC00943.JPG"/>
          <p:cNvPicPr>
            <a:picLocks noChangeAspect="1" noChangeArrowheads="1"/>
          </p:cNvPicPr>
          <p:nvPr/>
        </p:nvPicPr>
        <p:blipFill>
          <a:blip r:embed="rId2" cstate="print"/>
          <a:srcRect l="13281" t="27083" r="28125" b="21875"/>
          <a:stretch>
            <a:fillRect/>
          </a:stretch>
        </p:blipFill>
        <p:spPr bwMode="auto">
          <a:xfrm>
            <a:off x="357158" y="4572008"/>
            <a:ext cx="2714644" cy="2071702"/>
          </a:xfrm>
          <a:prstGeom prst="rect">
            <a:avLst/>
          </a:prstGeom>
          <a:noFill/>
        </p:spPr>
      </p:pic>
      <p:pic>
        <p:nvPicPr>
          <p:cNvPr id="1027" name="Picture 3" descr="C:\Kaz\inPathKazna\Отчеты 2018 год\Отчет ППМИ 2017 год татыр -узяк, абиш\hxsoWI14CiQ.jpg"/>
          <p:cNvPicPr>
            <a:picLocks noChangeAspect="1" noChangeArrowheads="1"/>
          </p:cNvPicPr>
          <p:nvPr/>
        </p:nvPicPr>
        <p:blipFill>
          <a:blip r:embed="rId3" cstate="print"/>
          <a:srcRect l="22222" t="31250" b="26041"/>
          <a:stretch>
            <a:fillRect/>
          </a:stretch>
        </p:blipFill>
        <p:spPr bwMode="auto">
          <a:xfrm>
            <a:off x="3143240" y="4572008"/>
            <a:ext cx="2786082" cy="2071750"/>
          </a:xfrm>
          <a:prstGeom prst="rect">
            <a:avLst/>
          </a:prstGeom>
          <a:noFill/>
        </p:spPr>
      </p:pic>
      <p:pic>
        <p:nvPicPr>
          <p:cNvPr id="1030" name="Picture 6" descr="C:\Users\ГИС\Desktop\Бурибай\ФОТО ППМИ\Стадион\DSC00953.JPG"/>
          <p:cNvPicPr>
            <a:picLocks noChangeAspect="1" noChangeArrowheads="1"/>
          </p:cNvPicPr>
          <p:nvPr/>
        </p:nvPicPr>
        <p:blipFill>
          <a:blip r:embed="rId4" cstate="print"/>
          <a:srcRect t="45834" r="67969" b="28124"/>
          <a:stretch>
            <a:fillRect/>
          </a:stretch>
        </p:blipFill>
        <p:spPr bwMode="auto">
          <a:xfrm>
            <a:off x="6000760" y="4572008"/>
            <a:ext cx="292895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ИНВЕСТИЦИОННЫЕ МЕРОПРИЯТИЯ НА ТЕРРИТОРИИ СЕЛА БУРИБАЙ</a:t>
            </a:r>
          </a:p>
          <a:p>
            <a:endParaRPr lang="ru-RU" dirty="0"/>
          </a:p>
        </p:txBody>
      </p:sp>
      <p:pic>
        <p:nvPicPr>
          <p:cNvPr id="5" name="Picture 2" descr="В Хайбуллинском районе начали возводить современный  физкультурно-оздоровительный комплекс - Правительство Республики  Башкортостан"/>
          <p:cNvPicPr>
            <a:picLocks noChangeAspect="1" noChangeArrowheads="1"/>
          </p:cNvPicPr>
          <p:nvPr/>
        </p:nvPicPr>
        <p:blipFill>
          <a:blip r:embed="rId2" cstate="print"/>
          <a:srcRect t="19512" b="4878"/>
          <a:stretch>
            <a:fillRect/>
          </a:stretch>
        </p:blipFill>
        <p:spPr bwMode="auto">
          <a:xfrm>
            <a:off x="214282" y="1142984"/>
            <a:ext cx="4214842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571480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Общая стоимость составит – 73436,2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 в том числе средства АО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Бурибаевский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ГОК»- 35200,00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1357298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здании расположатся универсальный игровой зал для занятий волейболом, теннисом, баскетболом, мини-футболом. Также здесь предусмотрены и другие помещения, включая раздевалки с душевыми, медицинский кабинет, гардероб, инвентарные, технические и вспомогательные комнаты. А пропускная способность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ФОКа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рассчитана на более 588 человек в день.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0004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СТРОИТЕЛЬСТВО ФИЗКУЛЬТУРНО-ОЗДОРОВИТЕЛЬНОГО КОМПЛЕКСА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3" y="378619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СТРОИТЕЛЬСТВО ОЧИСТНЫХ СООРУЖЕНИЙ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Picture 6" descr="Очистные сооружения станут украшением»: в 2020 году в Алексеевском на Каме  введут новый объект"/>
          <p:cNvPicPr>
            <a:picLocks noChangeAspect="1" noChangeArrowheads="1"/>
          </p:cNvPicPr>
          <p:nvPr/>
        </p:nvPicPr>
        <p:blipFill>
          <a:blip r:embed="rId3" cstate="print"/>
          <a:srcRect r="17241"/>
          <a:stretch>
            <a:fillRect/>
          </a:stretch>
        </p:blipFill>
        <p:spPr bwMode="auto">
          <a:xfrm>
            <a:off x="214282" y="4357694"/>
            <a:ext cx="4214842" cy="22860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4286256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Строительство очистных сооружений.  Стоимость проекта – 138 329,9 тыс.руб. В том числе средства Фонда содействия реформированию жилищно-коммунального хозяйства – 103747,4 тыс.руб.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428736"/>
            <a:ext cx="8496374" cy="4857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85926"/>
            <a:ext cx="81845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сельского поселения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Бурибаевский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Хайбуллинский район Республики Башкортостан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 Бурибай, ул. Горького,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Андреева Эльвира Ильдаровна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глава сельского поселения  Бурибаевский сельский совет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/34758/ 3-16-00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: 8 /34758/ 3-16-00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chemeClr val="bg1"/>
                </a:solidFill>
              </a:rPr>
              <a:t>buribay_ss@mail.ru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пн.- пт. 8:30-12:30; 14:00-18:00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57166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 txBox="1">
            <a:spLocks/>
          </p:cNvSpPr>
          <p:nvPr/>
        </p:nvSpPr>
        <p:spPr bwMode="auto">
          <a:xfrm>
            <a:off x="928662" y="71438"/>
            <a:ext cx="764383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200" b="1" kern="0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Tahoma" pitchFamily="34" charset="0"/>
              </a:rPr>
              <a:t>Территориальное устройство сельского поселения </a:t>
            </a:r>
            <a:r>
              <a:rPr lang="ru-RU" sz="3200" b="1" kern="0" dirty="0" err="1" smtClean="0">
                <a:solidFill>
                  <a:srgbClr val="C00000"/>
                </a:solidFill>
                <a:latin typeface="Constantia" pitchFamily="18" charset="0"/>
                <a:ea typeface="+mj-ea"/>
                <a:cs typeface="Tahoma" pitchFamily="34" charset="0"/>
              </a:rPr>
              <a:t>Бурибаевский</a:t>
            </a:r>
            <a:r>
              <a:rPr lang="ru-RU" sz="3200" b="1" kern="0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Tahoma" pitchFamily="34" charset="0"/>
              </a:rPr>
              <a:t> сельсовет</a:t>
            </a:r>
            <a:endParaRPr lang="ru-RU" sz="3200" b="1" kern="0" dirty="0">
              <a:solidFill>
                <a:srgbClr val="C00000"/>
              </a:solidFill>
              <a:latin typeface="Constantia" pitchFamily="18" charset="0"/>
              <a:ea typeface="+mj-ea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1571612"/>
            <a:ext cx="221457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Население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4380 чел.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1571612"/>
            <a:ext cx="214314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Площадь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 29,1 км2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1571612"/>
            <a:ext cx="314327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Плотность населения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 150,52 чел/км2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2428869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Constantia" pitchFamily="18" charset="0"/>
            </a:endParaRPr>
          </a:p>
        </p:txBody>
      </p:sp>
      <p:pic>
        <p:nvPicPr>
          <p:cNvPr id="8" name="Picture 6" descr="ÐÐ°ÑÑÐ¸Ð½ÐºÐ¸ Ð¿Ð¾ Ð·Ð°Ð¿ÑÐ¾ÑÑ ÑÐ°Ð¹Ð±ÑÐ»Ð»Ð¸Ð½ÑÐºÐ¸Ð¹ ÑÐ°Ð¹Ð¾Ð½"/>
          <p:cNvPicPr>
            <a:picLocks noChangeAspect="1" noChangeArrowheads="1"/>
          </p:cNvPicPr>
          <p:nvPr/>
        </p:nvPicPr>
        <p:blipFill>
          <a:blip r:embed="rId2" cstate="print"/>
          <a:srcRect t="7273"/>
          <a:stretch>
            <a:fillRect/>
          </a:stretch>
        </p:blipFill>
        <p:spPr bwMode="auto">
          <a:xfrm>
            <a:off x="642910" y="2500306"/>
            <a:ext cx="792961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46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8737" y="6589078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340" y="373124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79693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6550" y="1725008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074160" y="4236077"/>
            <a:ext cx="837144" cy="661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50879" y="4239164"/>
            <a:ext cx="0" cy="635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54538" y="4200195"/>
            <a:ext cx="1145142" cy="696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773961" y="4897120"/>
            <a:ext cx="1942297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21830" y="4901622"/>
            <a:ext cx="2058098" cy="1594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12068" y="4897159"/>
            <a:ext cx="2051720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31" y="2887454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997" y="5770131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10631" y="-77422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на определенный период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4033680" y="874714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1" t="20912" r="10633" b="14949"/>
          <a:stretch/>
        </p:blipFill>
        <p:spPr>
          <a:xfrm>
            <a:off x="307724" y="1089318"/>
            <a:ext cx="2169233" cy="178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66" y="4237403"/>
            <a:ext cx="2209492" cy="1512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1920" y="2108836"/>
            <a:ext cx="3789680" cy="2091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47345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349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786874" cy="3539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БЮДЖЕТ - ЭТО  ПЛАН ДОХОДОВ И РАСХОДОВ НА ОПРЕДЕЛЕННЫЙ ПЕРИОД</a:t>
            </a:r>
            <a:endParaRPr lang="ru-RU" sz="1700" b="1" dirty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es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2357422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1214422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Сбалансированность бюджета является одним из основных принципов составления бюджета и построения бюджетной системы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1470" y="2285992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ДОХОДЫ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2273850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РАСХОДЫ</a:t>
            </a:r>
            <a:endParaRPr lang="ru-RU" b="1" i="1" dirty="0"/>
          </a:p>
        </p:txBody>
      </p:sp>
      <p:graphicFrame>
        <p:nvGraphicFramePr>
          <p:cNvPr id="16" name="Схема 15"/>
          <p:cNvGraphicFramePr/>
          <p:nvPr/>
        </p:nvGraphicFramePr>
        <p:xfrm>
          <a:off x="1571604" y="2643182"/>
          <a:ext cx="735811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214282" y="3357562"/>
          <a:ext cx="8715436" cy="35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85720" y="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Сбалансированность бюджетов что это?</a:t>
            </a:r>
            <a:endParaRPr lang="ru-RU" sz="3200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24D2ED-EB3B-4054-AD71-1BC2562F3316}" type="slidenum">
              <a:rPr lang="ru-RU"/>
              <a:pPr/>
              <a:t>7</a:t>
            </a:fld>
            <a:endParaRPr lang="ru-RU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348405" y="4365626"/>
            <a:ext cx="5399942" cy="576263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Публичные обсуждения целевых программ</a:t>
            </a:r>
          </a:p>
        </p:txBody>
      </p:sp>
      <p:sp>
        <p:nvSpPr>
          <p:cNvPr id="16388" name="AutoShape 14"/>
          <p:cNvSpPr>
            <a:spLocks noChangeArrowheads="1"/>
          </p:cNvSpPr>
          <p:nvPr/>
        </p:nvSpPr>
        <p:spPr bwMode="auto">
          <a:xfrm rot="5400000">
            <a:off x="2555936" y="4365320"/>
            <a:ext cx="792163" cy="792774"/>
          </a:xfrm>
          <a:prstGeom prst="chevro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1547446" y="2744788"/>
            <a:ext cx="5328138" cy="646112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accent2"/>
                </a:solidFill>
              </a:rPr>
              <a:t>Публичные слушания по отчету об исполнении бюджета </a:t>
            </a:r>
            <a:r>
              <a:rPr lang="ru-RU" sz="2000" b="1" dirty="0" smtClean="0">
                <a:solidFill>
                  <a:schemeClr val="accent2"/>
                </a:solidFill>
              </a:rPr>
              <a:t>сельского поселения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6390" name="Rectangle 17"/>
          <p:cNvSpPr>
            <a:spLocks noChangeArrowheads="1"/>
          </p:cNvSpPr>
          <p:nvPr/>
        </p:nvSpPr>
        <p:spPr bwMode="auto">
          <a:xfrm>
            <a:off x="3131528" y="1125538"/>
            <a:ext cx="5328138" cy="6731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Публичные слушания по проекту бюджета </a:t>
            </a:r>
            <a:r>
              <a:rPr lang="ru-RU" sz="2000" b="1" dirty="0" smtClean="0">
                <a:solidFill>
                  <a:srgbClr val="C00000"/>
                </a:solidFill>
              </a:rPr>
              <a:t>сельского поселения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391" name="AutoShape 13"/>
          <p:cNvSpPr>
            <a:spLocks noChangeArrowheads="1"/>
          </p:cNvSpPr>
          <p:nvPr/>
        </p:nvSpPr>
        <p:spPr bwMode="auto">
          <a:xfrm rot="5400000">
            <a:off x="719992" y="2769821"/>
            <a:ext cx="863600" cy="791308"/>
          </a:xfrm>
          <a:prstGeom prst="chevron">
            <a:avLst>
              <a:gd name="adj" fmla="val 25185"/>
            </a:avLst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6392" name="AutoShape 4"/>
          <p:cNvSpPr>
            <a:spLocks noChangeArrowheads="1"/>
          </p:cNvSpPr>
          <p:nvPr/>
        </p:nvSpPr>
        <p:spPr bwMode="auto">
          <a:xfrm rot="5400000">
            <a:off x="2300899" y="1164859"/>
            <a:ext cx="869950" cy="791308"/>
          </a:xfrm>
          <a:prstGeom prst="chevron">
            <a:avLst>
              <a:gd name="adj" fmla="val 25370"/>
            </a:avLst>
          </a:prstGeom>
          <a:solidFill>
            <a:srgbClr val="99CCFF"/>
          </a:solidFill>
          <a:ln w="1587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393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3460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u="sng" dirty="0" smtClean="0">
                <a:solidFill>
                  <a:srgbClr val="FF0000"/>
                </a:solidFill>
                <a:latin typeface="Bookman Old Style" pitchFamily="18" charset="0"/>
              </a:rPr>
              <a:t>Возможность участия граждан при составлении бюджета</a:t>
            </a:r>
          </a:p>
        </p:txBody>
      </p:sp>
      <p:pic>
        <p:nvPicPr>
          <p:cNvPr id="1639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81" y="4149726"/>
            <a:ext cx="194456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82" y="908051"/>
            <a:ext cx="180095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069" y="2349500"/>
            <a:ext cx="1717431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229226"/>
            <a:ext cx="194749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974D3B-AD3F-4787-BE30-26DFEC9F1531}" type="slidenum">
              <a:rPr lang="ru-RU"/>
              <a:pPr/>
              <a:t>8</a:t>
            </a:fld>
            <a:endParaRPr lang="ru-RU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u="sng" dirty="0">
                <a:solidFill>
                  <a:srgbClr val="FF0000"/>
                </a:solidFill>
                <a:latin typeface="Bookman Old Style" pitchFamily="18" charset="0"/>
              </a:rPr>
              <a:t>У</a:t>
            </a:r>
            <a:r>
              <a:rPr lang="ru-RU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частие граждан в бюджетном процессе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1910862" y="777875"/>
            <a:ext cx="532227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Помогают </a:t>
            </a:r>
            <a:r>
              <a:rPr lang="ru-RU" b="1" dirty="0">
                <a:solidFill>
                  <a:schemeClr val="accent2"/>
                </a:solidFill>
              </a:rPr>
              <a:t>формировать доходную часть бюджета</a:t>
            </a:r>
          </a:p>
        </p:txBody>
      </p:sp>
      <p:sp>
        <p:nvSpPr>
          <p:cNvPr id="17413" name="AutoShape 9"/>
          <p:cNvSpPr>
            <a:spLocks noChangeArrowheads="1"/>
          </p:cNvSpPr>
          <p:nvPr/>
        </p:nvSpPr>
        <p:spPr bwMode="auto">
          <a:xfrm>
            <a:off x="1915258" y="1193800"/>
            <a:ext cx="5328138" cy="965121"/>
          </a:xfrm>
          <a:prstGeom prst="downArrowCallout">
            <a:avLst>
              <a:gd name="adj1" fmla="val 154329"/>
              <a:gd name="adj2" fmla="val 154329"/>
              <a:gd name="adj3" fmla="val 16667"/>
              <a:gd name="adj4" fmla="val 66667"/>
            </a:avLst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ГРАЖДАНЕ</a:t>
            </a:r>
            <a:endParaRPr lang="ru-RU" b="1" dirty="0">
              <a:solidFill>
                <a:schemeClr val="accent1"/>
              </a:solidFill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как </a:t>
            </a:r>
            <a:r>
              <a:rPr lang="ru-RU" b="1" dirty="0" smtClean="0">
                <a:solidFill>
                  <a:schemeClr val="accent1"/>
                </a:solidFill>
              </a:rPr>
              <a:t>налогоплательщики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741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9950" y="2205038"/>
            <a:ext cx="230358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5" name="AutoShape 12"/>
          <p:cNvSpPr>
            <a:spLocks noChangeArrowheads="1"/>
          </p:cNvSpPr>
          <p:nvPr/>
        </p:nvSpPr>
        <p:spPr bwMode="auto">
          <a:xfrm>
            <a:off x="1928794" y="3643314"/>
            <a:ext cx="5328138" cy="965121"/>
          </a:xfrm>
          <a:prstGeom prst="downArrowCallout">
            <a:avLst>
              <a:gd name="adj1" fmla="val 154329"/>
              <a:gd name="adj2" fmla="val 154329"/>
              <a:gd name="adj3" fmla="val 16667"/>
              <a:gd name="adj4" fmla="val 66667"/>
            </a:avLst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ГРАЖДАНЕ</a:t>
            </a:r>
            <a:endParaRPr lang="ru-RU" b="1" dirty="0">
              <a:solidFill>
                <a:schemeClr val="accent1"/>
              </a:solidFill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как </a:t>
            </a:r>
            <a:r>
              <a:rPr lang="ru-RU" b="1" dirty="0" smtClean="0">
                <a:solidFill>
                  <a:schemeClr val="accent1"/>
                </a:solidFill>
              </a:rPr>
              <a:t>получатели </a:t>
            </a:r>
            <a:r>
              <a:rPr lang="ru-RU" b="1" dirty="0">
                <a:solidFill>
                  <a:schemeClr val="accent1"/>
                </a:solidFill>
              </a:rPr>
              <a:t>социальных гарантий</a:t>
            </a:r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502628" y="4652964"/>
            <a:ext cx="820908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Получают </a:t>
            </a:r>
            <a:r>
              <a:rPr lang="ru-RU" b="1" dirty="0">
                <a:solidFill>
                  <a:schemeClr val="accent2"/>
                </a:solidFill>
              </a:rPr>
              <a:t>социальные гарантии – расходная часть бюджета (образование, ЖКХ, культура, физическая культура и спорт, социальные льготы и другие направления социальных гарантий населению)</a:t>
            </a:r>
          </a:p>
        </p:txBody>
      </p:sp>
      <p:pic>
        <p:nvPicPr>
          <p:cNvPr id="17417" name="Picture 14" descr="j0090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5138" y="5578476"/>
            <a:ext cx="79130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7" descr="j0301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370" y="5610225"/>
            <a:ext cx="115325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8" descr="j03014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8820" y="5591176"/>
            <a:ext cx="1118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1" descr="j02935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66" y="5592763"/>
            <a:ext cx="904142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2" descr="j02853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6004" y="5557838"/>
            <a:ext cx="85431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642938" y="1643063"/>
            <a:ext cx="8001000" cy="857250"/>
          </a:xfrm>
          <a:prstGeom prst="ribbon">
            <a:avLst>
              <a:gd name="adj1" fmla="val 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85721" y="3214688"/>
            <a:ext cx="3000396" cy="3071812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86125" y="3214688"/>
            <a:ext cx="2857511" cy="3071812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7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 и продажи имущества;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•плата за негативное воздействие  на окружающую среду;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•штрафы за нарушение законодательства;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072188" y="3214688"/>
            <a:ext cx="2786092" cy="3071812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38" y="1714500"/>
            <a:ext cx="585787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поступающие в бюджет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денежные средства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3643313"/>
            <a:ext cx="221457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</a:t>
            </a:r>
            <a:r>
              <a:rPr lang="ru-RU" sz="1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Поступление от уплаты федеральных,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региональных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местных налогов и сборов, предусмотренных Налоговым Кодексом Российской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14500" y="2571750"/>
            <a:ext cx="214313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572000" y="2571750"/>
            <a:ext cx="214313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000875" y="2643188"/>
            <a:ext cx="214313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50" y="3643313"/>
            <a:ext cx="1785964" cy="2586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 межбюджетных трансфертов в виде дотаций, субсидий, субвенций и иных межбюджетных трансфертов 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</a:t>
            </a:r>
            <a:r>
              <a:rPr lang="ru-RU" sz="12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межбюджет-ные</a:t>
            </a:r>
            <a:r>
              <a:rPr lang="ru-RU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3184</Words>
  <Application>Microsoft Office PowerPoint</Application>
  <PresentationFormat>Экран (4:3)</PresentationFormat>
  <Paragraphs>749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Сельское поселение Бурибаевский сельсовет муниципального района Хайбуллинский район Республики Башкортостан</vt:lpstr>
      <vt:lpstr>Слайд 2</vt:lpstr>
      <vt:lpstr>Слайд 3</vt:lpstr>
      <vt:lpstr>Основные понятия</vt:lpstr>
      <vt:lpstr>Бюджет – это план доходов и расходов на определенный период</vt:lpstr>
      <vt:lpstr>Слайд 6</vt:lpstr>
      <vt:lpstr>Возможность участия граждан при составлении бюджета</vt:lpstr>
      <vt:lpstr>Участие граждан в бюджетном процессе</vt:lpstr>
      <vt:lpstr>Доходы бюджета</vt:lpstr>
      <vt:lpstr>Основные мероприятия  по мобилизации доходов бюджета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Расходы бюджета</vt:lpstr>
      <vt:lpstr>Слайд 19</vt:lpstr>
      <vt:lpstr>Слайд 20</vt:lpstr>
      <vt:lpstr>Жилищно-коммунальное хозяйство</vt:lpstr>
      <vt:lpstr>Реализованные проекты по программе поддержки местных инициатив  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ГИС</dc:creator>
  <cp:lastModifiedBy>111</cp:lastModifiedBy>
  <cp:revision>190</cp:revision>
  <dcterms:created xsi:type="dcterms:W3CDTF">2018-04-24T05:03:08Z</dcterms:created>
  <dcterms:modified xsi:type="dcterms:W3CDTF">2021-03-24T03:57:47Z</dcterms:modified>
</cp:coreProperties>
</file>